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94" r:id="rId2"/>
    <p:sldId id="256" r:id="rId3"/>
    <p:sldId id="257" r:id="rId4"/>
    <p:sldId id="258" r:id="rId5"/>
    <p:sldId id="259" r:id="rId6"/>
    <p:sldId id="262" r:id="rId7"/>
    <p:sldId id="261" r:id="rId8"/>
    <p:sldId id="263" r:id="rId9"/>
    <p:sldId id="264" r:id="rId10"/>
    <p:sldId id="265" r:id="rId11"/>
    <p:sldId id="266" r:id="rId12"/>
    <p:sldId id="291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85" r:id="rId22"/>
    <p:sldId id="278" r:id="rId23"/>
    <p:sldId id="290" r:id="rId24"/>
    <p:sldId id="287" r:id="rId25"/>
    <p:sldId id="286" r:id="rId26"/>
    <p:sldId id="279" r:id="rId27"/>
    <p:sldId id="297" r:id="rId28"/>
    <p:sldId id="282" r:id="rId29"/>
    <p:sldId id="283" r:id="rId30"/>
    <p:sldId id="284" r:id="rId31"/>
    <p:sldId id="275" r:id="rId32"/>
    <p:sldId id="276" r:id="rId33"/>
    <p:sldId id="277" r:id="rId34"/>
    <p:sldId id="288" r:id="rId35"/>
    <p:sldId id="292" r:id="rId36"/>
    <p:sldId id="293" r:id="rId37"/>
    <p:sldId id="295" r:id="rId38"/>
    <p:sldId id="289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58"/>
  </p:normalViewPr>
  <p:slideViewPr>
    <p:cSldViewPr snapToGrid="0">
      <p:cViewPr varScale="1">
        <p:scale>
          <a:sx n="64" d="100"/>
          <a:sy n="64" d="100"/>
        </p:scale>
        <p:origin x="95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771837-EC72-696B-03FB-73711D726E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BDCAAF-2230-D261-06E3-9520B992DE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56EE98-23F6-DBC9-26BD-D62FEF0649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F91CE-72A7-B74D-A2B8-E3F8D1E9E793}" type="datetimeFigureOut">
              <a:rPr lang="en-US" smtClean="0"/>
              <a:t>9/24/2025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F4E4DE-888F-8EBE-7E87-C6FB6A7060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3A096E-BFF4-CC79-652A-DCF5FFAABF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B4994-E58F-2446-9263-FD56095090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4174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C581B-793F-C3DA-2C17-173D6C465B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A5D0DF-E5EC-B96D-6013-D584F22131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51FC96-0288-D10C-ED91-6BA37E0A2C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F91CE-72A7-B74D-A2B8-E3F8D1E9E793}" type="datetimeFigureOut">
              <a:rPr lang="en-US" smtClean="0"/>
              <a:t>9/24/2025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17C20E-B885-1A3B-7F54-9A92868F10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38CCCB-064D-20DC-1C59-580D2206D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B4994-E58F-2446-9263-FD56095090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6221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9342227-B92F-8CAF-E715-43AD9DA9D5F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9AA8712-E855-BFCA-DC4B-BEA57167E0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129B-96F8-8A73-C054-FE8C283CD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F91CE-72A7-B74D-A2B8-E3F8D1E9E793}" type="datetimeFigureOut">
              <a:rPr lang="en-US" smtClean="0"/>
              <a:t>9/24/2025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9429A0-D8E4-4A5C-9A6A-5377224AA1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0518A8-8019-367D-25C2-0B5D61937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B4994-E58F-2446-9263-FD56095090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1719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DD9099-3288-6539-221C-56216E301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AB39B4-A51B-F058-7F71-264C5E7197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7437F2-ED18-F4B8-5817-1591C25329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F91CE-72A7-B74D-A2B8-E3F8D1E9E793}" type="datetimeFigureOut">
              <a:rPr lang="en-US" smtClean="0"/>
              <a:t>9/24/2025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74B7BA-8343-49B3-5D64-E29672D07B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536DBA-99DC-CD5C-FEDC-AF6DB8C97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B4994-E58F-2446-9263-FD56095090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9822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1B948A-8E64-5F80-91E8-DAC53D2AB0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063A07-FA3D-5E21-1370-66BA262453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BE1C87-D9F6-8A96-684A-3942B036A0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F91CE-72A7-B74D-A2B8-E3F8D1E9E793}" type="datetimeFigureOut">
              <a:rPr lang="en-US" smtClean="0"/>
              <a:t>9/24/2025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33C20A-2014-EF12-C353-6642D41A55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7D11AF-E4E4-4543-8E99-98F8A6EC2D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B4994-E58F-2446-9263-FD56095090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8751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04DF87-E05F-8044-0D74-26298A998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B52B9F-BD8F-5D45-B5AA-DE08B383E2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B1756E-7181-2D81-8F84-1C9D71CD23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FDBC72-6726-55EA-B0A4-01D29586D9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F91CE-72A7-B74D-A2B8-E3F8D1E9E793}" type="datetimeFigureOut">
              <a:rPr lang="en-US" smtClean="0"/>
              <a:t>9/24/2025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761999-9DE8-8DCC-669D-DAFF0DAE93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D13228-B0B0-DD33-CB8C-8A96D011A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B4994-E58F-2446-9263-FD56095090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2304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B2032-14A0-DDF4-5F2C-8E72EEA38F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E22AC9-5944-AD80-003E-49A886A7BF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1D54DB-0C85-2A12-6563-582AD85F34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8CBA0B-A850-F66B-CCE7-BC33302F2C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DC0198F-F207-3145-64D0-2A13B0C2A8C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2DCF280-230F-341E-08C9-1EB635F3E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F91CE-72A7-B74D-A2B8-E3F8D1E9E793}" type="datetimeFigureOut">
              <a:rPr lang="en-US" smtClean="0"/>
              <a:t>9/24/2025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2819FAA-8FA3-50A9-2A85-A2F65CB66D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CE4A05C-F43D-9064-1E07-910A262CE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B4994-E58F-2446-9263-FD56095090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7999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E9D809-8F65-B275-21A5-FB03AE706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2F95FC-6E20-B05C-EE5B-51DCEA143A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F91CE-72A7-B74D-A2B8-E3F8D1E9E793}" type="datetimeFigureOut">
              <a:rPr lang="en-US" smtClean="0"/>
              <a:t>9/24/2025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D839B1-AA66-6D15-CC1D-020EF5BD4B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474E7A-D55D-D5AD-B865-76EACCF2F4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B4994-E58F-2446-9263-FD56095090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9726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298CCD2-C548-18AC-6E7B-590E5CB530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F91CE-72A7-B74D-A2B8-E3F8D1E9E793}" type="datetimeFigureOut">
              <a:rPr lang="en-US" smtClean="0"/>
              <a:t>9/24/2025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603212-0FAF-EDB5-1870-4BB6826FAC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D0FDF0-5703-4024-8A74-CBACCB7F3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B4994-E58F-2446-9263-FD56095090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9798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BC7223-540A-17EE-27D1-679605CD08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44DE0C-7C64-FD64-537B-C516DCA44A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91DE0A-3BC4-8650-927E-BB01CAF3D8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B2F1B7-06D8-EBEA-F16D-5FD55FEDC4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F91CE-72A7-B74D-A2B8-E3F8D1E9E793}" type="datetimeFigureOut">
              <a:rPr lang="en-US" smtClean="0"/>
              <a:t>9/24/2025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1B4A51-2C61-EE08-9344-9158B6BA47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823540-B58B-1264-119F-D273087D6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B4994-E58F-2446-9263-FD56095090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5674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0B93C4-DBEB-50D8-685D-CC1ED61B8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B991FFF-B597-4B0B-03DE-C71E60B6A64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4A3F79-4ED9-733D-FAA9-A75F143C83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E16E3B-F49B-D65F-5531-376A535400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F91CE-72A7-B74D-A2B8-E3F8D1E9E793}" type="datetimeFigureOut">
              <a:rPr lang="en-US" smtClean="0"/>
              <a:t>9/24/2025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8593F3-DA40-8060-66EB-78B1F812E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F50E99-25B8-9BC3-5F90-EB803BBD6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B4994-E58F-2446-9263-FD56095090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60934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4FAF861-B661-837D-C4E7-345A57401C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F366D-881D-53B4-55DD-89BB909991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3E3D88-F4B2-8DCC-FFE8-630D31FEEF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06F91CE-72A7-B74D-A2B8-E3F8D1E9E793}" type="datetimeFigureOut">
              <a:rPr lang="en-US" smtClean="0"/>
              <a:t>9/24/2025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BD1BFF-A4FB-83C2-B18C-97DAD9D05E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BB7134-FF23-C9B6-A05A-C5DB2B7041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1FB4994-E58F-2446-9263-FD56095090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8178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2024aiml-cohort12-batch12/PredictMyPolicy" TargetMode="External"/><Relationship Id="rId2" Type="http://schemas.openxmlformats.org/officeDocument/2006/relationships/hyperlink" Target="https://www.kaggle.com/code/gauravduttakiit/insurance-renewal-prediction-lazypredict/input?select=train_ZoGVYWq.csv&amp;utm_source=chatgpt.com" TargetMode="Externa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8BCA38-0D8F-BE3E-A868-45E46C0E6E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Insurance Renewal Prediction – Group 12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B98479-9C42-0A6F-6DE4-52E69E6918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Ishika Gupta 			(2024AIML088)</a:t>
            </a:r>
          </a:p>
          <a:p>
            <a:r>
              <a:rPr lang="en-IN" dirty="0"/>
              <a:t>Thrilok Attota 			(2023AIML120)</a:t>
            </a:r>
          </a:p>
          <a:p>
            <a:r>
              <a:rPr lang="en-IN" dirty="0"/>
              <a:t>Namratha S Hegde 		(2024AIML118)</a:t>
            </a:r>
          </a:p>
          <a:p>
            <a:r>
              <a:rPr lang="en-IN" dirty="0"/>
              <a:t>Yaswanth Reddy Dasari 	(2024AIML010)</a:t>
            </a:r>
          </a:p>
          <a:p>
            <a:r>
              <a:rPr lang="en-IN" dirty="0"/>
              <a:t>Akash Mohanty 			(2024AIML133 )</a:t>
            </a:r>
          </a:p>
        </p:txBody>
      </p:sp>
    </p:spTree>
    <p:extLst>
      <p:ext uri="{BB962C8B-B14F-4D97-AF65-F5344CB8AC3E}">
        <p14:creationId xmlns:p14="http://schemas.microsoft.com/office/powerpoint/2010/main" val="29658107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56B0F3-28A1-F6FE-3790-94DF8CAE24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D600673-918D-1C21-CC87-69D1090FD3C5}"/>
              </a:ext>
            </a:extLst>
          </p:cNvPr>
          <p:cNvSpPr txBox="1"/>
          <p:nvPr/>
        </p:nvSpPr>
        <p:spPr>
          <a:xfrm>
            <a:off x="1594022" y="1896837"/>
            <a:ext cx="8500276" cy="34470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Operating System – </a:t>
            </a:r>
            <a:r>
              <a:rPr lang="en-US" dirty="0"/>
              <a:t>Windows / Mac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Development Environment – </a:t>
            </a:r>
            <a:r>
              <a:rPr lang="en-US" dirty="0" err="1"/>
              <a:t>Jupyter</a:t>
            </a:r>
            <a:r>
              <a:rPr lang="en-US" dirty="0"/>
              <a:t> Notebook (Python)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Libraries Used – </a:t>
            </a:r>
            <a:r>
              <a:rPr lang="en-US" dirty="0"/>
              <a:t>scikit-learn, pandas, matplotlib, </a:t>
            </a:r>
            <a:r>
              <a:rPr lang="en-US" dirty="0" err="1"/>
              <a:t>numpy</a:t>
            </a:r>
            <a:r>
              <a:rPr lang="en-US" dirty="0"/>
              <a:t>, seaborn, </a:t>
            </a:r>
            <a:r>
              <a:rPr lang="en-US" dirty="0" err="1"/>
              <a:t>imblearn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Dataset Source – </a:t>
            </a:r>
            <a:r>
              <a:rPr lang="en-US" dirty="0"/>
              <a:t>Kaggle: </a:t>
            </a:r>
            <a:r>
              <a:rPr lang="en-US" dirty="0">
                <a:hlinkClick r:id="rId2"/>
              </a:rPr>
              <a:t>Insurance Renewal Prediction (LazyPredict)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Dataset Type – </a:t>
            </a:r>
            <a:r>
              <a:rPr lang="en-US" dirty="0"/>
              <a:t>CSV flat file (~80k records, mix of numeric &amp; categorical features)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Version Control – </a:t>
            </a:r>
            <a:r>
              <a:rPr lang="en-US" dirty="0"/>
              <a:t>GitHub repository: </a:t>
            </a:r>
            <a:r>
              <a:rPr lang="en-US" dirty="0">
                <a:hlinkClick r:id="rId3"/>
              </a:rPr>
              <a:t>PredictMyPolicy</a:t>
            </a:r>
            <a:endParaRPr lang="en-US" dirty="0"/>
          </a:p>
          <a:p>
            <a:endParaRPr lang="en-US" sz="20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2A551E-9598-EA52-EFAF-BE83043645BA}"/>
              </a:ext>
            </a:extLst>
          </p:cNvPr>
          <p:cNvSpPr txBox="1"/>
          <p:nvPr/>
        </p:nvSpPr>
        <p:spPr>
          <a:xfrm>
            <a:off x="1594022" y="679622"/>
            <a:ext cx="518571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/>
              <a:t>Technical Setup</a:t>
            </a:r>
          </a:p>
        </p:txBody>
      </p:sp>
    </p:spTree>
    <p:extLst>
      <p:ext uri="{BB962C8B-B14F-4D97-AF65-F5344CB8AC3E}">
        <p14:creationId xmlns:p14="http://schemas.microsoft.com/office/powerpoint/2010/main" val="27423831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60162E-E3D5-7BEB-B8DB-95C006AD98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72C2B49-B810-D5DD-1CE4-540C0E04E164}"/>
              </a:ext>
            </a:extLst>
          </p:cNvPr>
          <p:cNvSpPr txBox="1"/>
          <p:nvPr/>
        </p:nvSpPr>
        <p:spPr>
          <a:xfrm>
            <a:off x="584791" y="244550"/>
            <a:ext cx="889076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Loading and Reading Dataset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215400-5D08-ECF9-8DBB-9C8B553C2D2E}"/>
              </a:ext>
            </a:extLst>
          </p:cNvPr>
          <p:cNvSpPr txBox="1"/>
          <p:nvPr/>
        </p:nvSpPr>
        <p:spPr>
          <a:xfrm>
            <a:off x="499729" y="1414131"/>
            <a:ext cx="1099406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Dataset from Kaggle (~80k records)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Identified target variable: Renewal (binary 0/1)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Reviewed feature composition: numeric (age, income, premium, late counts) &amp; </a:t>
            </a:r>
          </a:p>
          <a:p>
            <a:r>
              <a:rPr lang="en-US" dirty="0"/>
              <a:t>			                categorical (sourcing channel, residence type)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Performed initial analysis: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/>
              <a:t>Dataset size and structure (~80k records)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/>
              <a:t>Target variable validation (renewal = 0/1)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/>
              <a:t>Feature type verification (numeric &amp; categorical)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/>
              <a:t>Missing values check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/>
              <a:t>Duplicate records check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/>
              <a:t>Invalid or inconsistent values check (e.g., “Urban” vs “Urban”)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47513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589015-C963-B682-8938-94E249A66B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864D3FB-9E32-0266-AF0C-979668429226}"/>
              </a:ext>
            </a:extLst>
          </p:cNvPr>
          <p:cNvSpPr txBox="1"/>
          <p:nvPr/>
        </p:nvSpPr>
        <p:spPr>
          <a:xfrm>
            <a:off x="584791" y="244550"/>
            <a:ext cx="694606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Problems with Dataset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95EC491-A741-C187-023A-711F0E7D5A04}"/>
              </a:ext>
            </a:extLst>
          </p:cNvPr>
          <p:cNvSpPr txBox="1"/>
          <p:nvPr/>
        </p:nvSpPr>
        <p:spPr>
          <a:xfrm>
            <a:off x="499729" y="1414131"/>
            <a:ext cx="10994065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Minimal Feature Set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Dataset has only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basic info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: income, age, premiums, late payments…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Missing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key churn drivers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, e.g.:</a:t>
            </a:r>
          </a:p>
          <a:p>
            <a:pPr marL="91440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Policy type</a:t>
            </a:r>
          </a:p>
          <a:p>
            <a:pPr marL="91440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Claim history / claim delays</a:t>
            </a:r>
          </a:p>
          <a:p>
            <a:pPr marL="91440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Complaints / service issues</a:t>
            </a:r>
          </a:p>
          <a:p>
            <a:pPr marL="91440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Cross-sell / loyalty (multiple products)</a:t>
            </a:r>
          </a:p>
          <a:p>
            <a:pPr marL="91440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Severe Class Imbalance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Renewal rate ≈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95%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(non-renewals ≈ 5%)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Model learns to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predict renewal always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→ looks accurate but misses churn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Imbalance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weakens predictive power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on the segment we care about most (churners)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Business Implication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Current data =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demographics + payments only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Lacks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core insurance behavior signals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and is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imbalanced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Together, these issues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limit model’s ability to predict churn effectively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292695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705BC1-BB94-A46B-6460-D260C08560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5987511-B6C6-8488-B4CD-62C7D06B7884}"/>
              </a:ext>
            </a:extLst>
          </p:cNvPr>
          <p:cNvSpPr txBox="1"/>
          <p:nvPr/>
        </p:nvSpPr>
        <p:spPr>
          <a:xfrm>
            <a:off x="712381" y="1443570"/>
            <a:ext cx="10164726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/>
              <a:t>1. Dropped irrelevant column (</a:t>
            </a:r>
            <a:r>
              <a:rPr lang="en-US" b="1" dirty="0">
                <a:latin typeface="Courier New" panose="02070309020205020404" pitchFamily="49" charset="0"/>
              </a:rPr>
              <a:t>id</a:t>
            </a:r>
            <a:r>
              <a:rPr lang="en-US" b="1" dirty="0"/>
              <a:t>)</a:t>
            </a:r>
            <a:endParaRPr lang="en-US" dirty="0"/>
          </a:p>
          <a:p>
            <a:pPr lvl="1"/>
            <a:r>
              <a:rPr lang="en-US" dirty="0"/>
              <a:t>The </a:t>
            </a:r>
            <a:r>
              <a:rPr lang="en-US" dirty="0">
                <a:latin typeface="Courier New" panose="02070309020205020404" pitchFamily="49" charset="0"/>
              </a:rPr>
              <a:t>id</a:t>
            </a:r>
            <a:r>
              <a:rPr lang="en-US" dirty="0"/>
              <a:t> column is only a unique identifier.</a:t>
            </a:r>
          </a:p>
          <a:p>
            <a:pPr lvl="1"/>
            <a:r>
              <a:rPr lang="en-US" dirty="0"/>
              <a:t>It does not carry any predictive power for renewal.</a:t>
            </a:r>
          </a:p>
          <a:p>
            <a:pPr lvl="1"/>
            <a:r>
              <a:rPr lang="en-US" dirty="0"/>
              <a:t>Keeping it could mislead the model into finding false patterns.</a:t>
            </a:r>
          </a:p>
          <a:p>
            <a:pPr lvl="1"/>
            <a:endParaRPr lang="en-US" dirty="0"/>
          </a:p>
          <a:p>
            <a:pPr>
              <a:buNone/>
            </a:pPr>
            <a:r>
              <a:rPr lang="en-US" b="1" dirty="0"/>
              <a:t>2. Converted </a:t>
            </a:r>
            <a:r>
              <a:rPr lang="en-US" b="1" dirty="0" err="1"/>
              <a:t>age_in_days</a:t>
            </a:r>
            <a:r>
              <a:rPr lang="en-US" b="1" dirty="0"/>
              <a:t> → </a:t>
            </a:r>
            <a:r>
              <a:rPr lang="en-US" b="1" dirty="0" err="1"/>
              <a:t>age_in_years</a:t>
            </a:r>
            <a:endParaRPr lang="en-US" b="1" dirty="0"/>
          </a:p>
          <a:p>
            <a:pPr lvl="1"/>
            <a:r>
              <a:rPr lang="en-US" dirty="0"/>
              <a:t>Days are too granular and less interpretable.</a:t>
            </a:r>
          </a:p>
          <a:p>
            <a:pPr lvl="1"/>
            <a:r>
              <a:rPr lang="en-US" dirty="0"/>
              <a:t>Years are more meaningful for business understanding (young vs mid-age vs senior).</a:t>
            </a:r>
          </a:p>
          <a:p>
            <a:pPr lvl="1"/>
            <a:r>
              <a:rPr lang="en-US" dirty="0"/>
              <a:t>Helps in creating age groups/buckets if needed (e.g., 20–30, 30–40).</a:t>
            </a:r>
          </a:p>
          <a:p>
            <a:pPr lvl="1"/>
            <a:endParaRPr lang="en-US" dirty="0"/>
          </a:p>
          <a:p>
            <a:pPr>
              <a:buNone/>
            </a:pPr>
            <a:r>
              <a:rPr lang="en-US" b="1" dirty="0"/>
              <a:t>3. One-hot encoding for categorical features (</a:t>
            </a:r>
            <a:r>
              <a:rPr lang="en-US" b="1" dirty="0" err="1"/>
              <a:t>sourcing_channel</a:t>
            </a:r>
            <a:r>
              <a:rPr lang="en-US" b="1" dirty="0"/>
              <a:t>, </a:t>
            </a:r>
            <a:r>
              <a:rPr lang="en-US" b="1" dirty="0" err="1"/>
              <a:t>residence_area_type</a:t>
            </a:r>
            <a:r>
              <a:rPr lang="en-US" b="1" dirty="0"/>
              <a:t>)</a:t>
            </a:r>
          </a:p>
          <a:p>
            <a:pPr lvl="1"/>
            <a:r>
              <a:rPr lang="en-US" dirty="0"/>
              <a:t>ML models (like Logistic Regression, </a:t>
            </a:r>
            <a:r>
              <a:rPr lang="en-US" dirty="0" err="1"/>
              <a:t>XGBoost</a:t>
            </a:r>
            <a:r>
              <a:rPr lang="en-US" dirty="0"/>
              <a:t>) need numeric inputs.</a:t>
            </a:r>
          </a:p>
          <a:p>
            <a:pPr lvl="1"/>
            <a:r>
              <a:rPr lang="en-US" dirty="0"/>
              <a:t>One-hot encoding converts categorical variables into binary indicators (0/1).</a:t>
            </a:r>
          </a:p>
          <a:p>
            <a:pPr lvl="1"/>
            <a:r>
              <a:rPr lang="en-US" dirty="0"/>
              <a:t>Preserves information without introducing ordinal bias (e.g., channel A ≠ channel B, but both get their own dummy variable).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EF21EA-EE84-1393-45FC-2B5986537D24}"/>
              </a:ext>
            </a:extLst>
          </p:cNvPr>
          <p:cNvSpPr txBox="1"/>
          <p:nvPr/>
        </p:nvSpPr>
        <p:spPr>
          <a:xfrm>
            <a:off x="712381" y="235619"/>
            <a:ext cx="1125096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Data Preprocessing &amp; Transformation</a:t>
            </a:r>
          </a:p>
        </p:txBody>
      </p:sp>
    </p:spTree>
    <p:extLst>
      <p:ext uri="{BB962C8B-B14F-4D97-AF65-F5344CB8AC3E}">
        <p14:creationId xmlns:p14="http://schemas.microsoft.com/office/powerpoint/2010/main" val="20769562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77BE26-8B67-DFD2-9495-A70DEC9C4F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0ACA8CB-D4AD-0AEB-A25F-4F8F518042EF}"/>
              </a:ext>
            </a:extLst>
          </p:cNvPr>
          <p:cNvSpPr txBox="1"/>
          <p:nvPr/>
        </p:nvSpPr>
        <p:spPr>
          <a:xfrm>
            <a:off x="1105786" y="531628"/>
            <a:ext cx="688893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Missing Value Analysis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B7F23B-C6FB-20C7-202C-41A428A1B777}"/>
              </a:ext>
            </a:extLst>
          </p:cNvPr>
          <p:cNvSpPr txBox="1"/>
          <p:nvPr/>
        </p:nvSpPr>
        <p:spPr>
          <a:xfrm>
            <a:off x="1201477" y="1796902"/>
            <a:ext cx="10324215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Late Payment Features</a:t>
            </a:r>
            <a:r>
              <a:rPr lang="en-US" sz="2400" dirty="0"/>
              <a:t> (</a:t>
            </a:r>
            <a:r>
              <a:rPr lang="en-US" dirty="0"/>
              <a:t>Count_3–6m</a:t>
            </a:r>
            <a:r>
              <a:rPr lang="en-US" sz="2400" dirty="0"/>
              <a:t>, </a:t>
            </a:r>
            <a:r>
              <a:rPr lang="en-US" dirty="0"/>
              <a:t>Count_6–12m</a:t>
            </a:r>
            <a:r>
              <a:rPr lang="en-US" sz="2400" dirty="0"/>
              <a:t>, </a:t>
            </a:r>
            <a:r>
              <a:rPr lang="en-US" dirty="0"/>
              <a:t>&gt;12m</a:t>
            </a:r>
            <a:r>
              <a:rPr lang="en-US" sz="2400" dirty="0"/>
              <a:t>)</a:t>
            </a:r>
          </a:p>
          <a:p>
            <a:pPr lvl="1"/>
            <a:r>
              <a:rPr lang="en-US" sz="2400" dirty="0"/>
              <a:t>Always missing </a:t>
            </a:r>
            <a:r>
              <a:rPr lang="en-US" sz="2400" b="1" dirty="0"/>
              <a:t>together</a:t>
            </a:r>
            <a:r>
              <a:rPr lang="en-US" sz="2400" dirty="0"/>
              <a:t> → suggests </a:t>
            </a:r>
            <a:r>
              <a:rPr lang="en-US" sz="2400" i="1" dirty="0"/>
              <a:t>systematic missingness</a:t>
            </a:r>
            <a:r>
              <a:rPr lang="en-US" sz="2400" dirty="0"/>
              <a:t>, not random.</a:t>
            </a:r>
          </a:p>
          <a:p>
            <a:pPr lvl="1"/>
            <a:r>
              <a:rPr lang="en-US" sz="2400" dirty="0"/>
              <a:t>Likely indicates </a:t>
            </a:r>
            <a:r>
              <a:rPr lang="en-US" sz="2400" b="1" dirty="0"/>
              <a:t>“no late payments”</a:t>
            </a:r>
            <a:r>
              <a:rPr lang="en-US" sz="2400" dirty="0"/>
              <a:t> → imputed with </a:t>
            </a:r>
            <a:r>
              <a:rPr lang="en-US" sz="2400" b="1" dirty="0"/>
              <a:t>0</a:t>
            </a:r>
            <a:r>
              <a:rPr lang="en-US" sz="2400" dirty="0"/>
              <a:t>.</a:t>
            </a:r>
          </a:p>
          <a:p>
            <a:pPr lvl="1"/>
            <a:r>
              <a:rPr lang="en-US" sz="2400" dirty="0"/>
              <a:t>Since these features are highly predictive, care taken not to remove variance with blanket imputation.</a:t>
            </a:r>
          </a:p>
          <a:p>
            <a:pPr lvl="1"/>
            <a:endParaRPr lang="en-US" sz="2400" dirty="0"/>
          </a:p>
          <a:p>
            <a:r>
              <a:rPr lang="en-US" sz="2400" b="1" dirty="0"/>
              <a:t>Application Underwriting Score</a:t>
            </a:r>
            <a:endParaRPr lang="en-US" sz="2400" dirty="0"/>
          </a:p>
          <a:p>
            <a:pPr lvl="1"/>
            <a:r>
              <a:rPr lang="en-US" sz="2400" dirty="0"/>
              <a:t>Continuous risk score influenced by income, premium, age, and number of premiums paid.</a:t>
            </a:r>
          </a:p>
          <a:p>
            <a:pPr lvl="1"/>
            <a:r>
              <a:rPr lang="en-US" sz="2400" dirty="0"/>
              <a:t>Mean/median imputation would distort distribution.</a:t>
            </a:r>
          </a:p>
          <a:p>
            <a:pPr lvl="1"/>
            <a:r>
              <a:rPr lang="en-US" sz="2400" dirty="0"/>
              <a:t>Used </a:t>
            </a:r>
            <a:r>
              <a:rPr lang="en-US" sz="2400" b="1" dirty="0"/>
              <a:t>KNN imputation</a:t>
            </a:r>
            <a:r>
              <a:rPr lang="en-US" sz="2400" dirty="0"/>
              <a:t> to preserve underlying relationships.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09835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96FB39B-380D-04A9-8B41-0EFE4A8DBC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58A14AF-9FB5-4CC7-BA35-E8E85D3E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751731C-DF84-CC81-7720-2E1E2A41945C}"/>
              </a:ext>
            </a:extLst>
          </p:cNvPr>
          <p:cNvSpPr txBox="1"/>
          <p:nvPr/>
        </p:nvSpPr>
        <p:spPr>
          <a:xfrm>
            <a:off x="793662" y="386930"/>
            <a:ext cx="10066122" cy="129844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Outlier Analysis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A9A4357-BD1D-4622-A4FE-766E6AB8D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2" y="1998845"/>
            <a:ext cx="1145459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267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F0E656A-5366-3D69-DA74-93F217C5C2C3}"/>
                  </a:ext>
                </a:extLst>
              </p:cNvPr>
              <p:cNvSpPr txBox="1"/>
              <p:nvPr/>
            </p:nvSpPr>
            <p:spPr>
              <a:xfrm>
                <a:off x="234778" y="2599509"/>
                <a:ext cx="5709159" cy="363945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/>
              <a:p>
                <a:pPr indent="-228600">
                  <a:lnSpc>
                    <a:spcPct val="9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700" b="1" dirty="0"/>
                  <a:t>Method Used</a:t>
                </a:r>
                <a:r>
                  <a:rPr lang="en-US" sz="1700" dirty="0"/>
                  <a:t> – Interquartile Range (IQR) method applied</a:t>
                </a:r>
              </a:p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700" dirty="0"/>
                  <a:t>                                        to all numeric features.</a:t>
                </a:r>
              </a:p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endParaRPr lang="en-US" sz="1700" dirty="0"/>
              </a:p>
              <a:p>
                <a:pPr indent="-228600">
                  <a:lnSpc>
                    <a:spcPct val="9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700" b="1" dirty="0"/>
                  <a:t>Rationale</a:t>
                </a:r>
                <a:r>
                  <a:rPr lang="en-US" sz="1700" dirty="0"/>
                  <a:t> – Detect values that lie beyond the expected </a:t>
                </a:r>
              </a:p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700" dirty="0"/>
                  <a:t>                                       distribution range.</a:t>
                </a:r>
              </a:p>
              <a:p>
                <a:pPr indent="-228600">
                  <a:lnSpc>
                    <a:spcPct val="9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endParaRPr lang="en-US" sz="1700" dirty="0"/>
              </a:p>
              <a:p>
                <a:pPr indent="-228600">
                  <a:lnSpc>
                    <a:spcPct val="9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700" b="1" dirty="0"/>
                  <a:t>Approach</a:t>
                </a:r>
                <a:endParaRPr lang="en-US" sz="1700" dirty="0"/>
              </a:p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700" dirty="0"/>
                  <a:t>	Calculated Q1, Q3, and IQR for each feature</a:t>
                </a:r>
              </a:p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700" dirty="0"/>
                  <a:t>	Flagged observations outside </a:t>
                </a:r>
                <a14:m>
                  <m:oMath xmlns:m="http://schemas.openxmlformats.org/officeDocument/2006/math">
                    <m:r>
                      <a:rPr lang="en-US" sz="1700" i="1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1700">
                        <a:latin typeface="Cambria Math" panose="02040503050406030204" pitchFamily="18" charset="0"/>
                      </a:rPr>
                      <m:t>1</m:t>
                    </m:r>
                    <m:r>
                      <m:rPr>
                        <m:nor/>
                      </m:rPr>
                      <a:rPr lang="en-US" sz="1700" i="1"/>
                      <m:t>–</m:t>
                    </m:r>
                    <m:r>
                      <a:rPr lang="en-US" sz="1700">
                        <a:latin typeface="Cambria Math" panose="02040503050406030204" pitchFamily="18" charset="0"/>
                      </a:rPr>
                      <m:t>1.5×</m:t>
                    </m:r>
                    <m:r>
                      <a:rPr lang="en-US" sz="1700" i="1">
                        <a:latin typeface="Cambria Math" panose="02040503050406030204" pitchFamily="18" charset="0"/>
                      </a:rPr>
                      <m:t>𝐼𝑄𝑅</m:t>
                    </m:r>
                    <m:r>
                      <a:rPr lang="en-US" sz="170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700" i="1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170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US" sz="1700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700" dirty="0"/>
                  <a:t>                             </a:t>
                </a:r>
                <a14:m>
                  <m:oMath xmlns:m="http://schemas.openxmlformats.org/officeDocument/2006/math">
                    <m:r>
                      <a:rPr lang="en-US" sz="1700">
                        <a:latin typeface="Cambria Math" panose="02040503050406030204" pitchFamily="18" charset="0"/>
                      </a:rPr>
                      <m:t>+1.5×</m:t>
                    </m:r>
                    <m:r>
                      <a:rPr lang="en-US" sz="1700" i="1">
                        <a:latin typeface="Cambria Math" panose="02040503050406030204" pitchFamily="18" charset="0"/>
                      </a:rPr>
                      <m:t>𝐼𝑄𝑅</m:t>
                    </m:r>
                  </m:oMath>
                </a14:m>
                <a:r>
                  <a:rPr lang="en-US" sz="1700" dirty="0"/>
                  <a:t>as outliers</a:t>
                </a:r>
              </a:p>
              <a:p>
                <a:pPr indent="-228600">
                  <a:lnSpc>
                    <a:spcPct val="9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endParaRPr lang="en-US" sz="17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F0E656A-5366-3D69-DA74-93F217C5C2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778" y="2599509"/>
                <a:ext cx="5709159" cy="3639450"/>
              </a:xfrm>
              <a:prstGeom prst="rect">
                <a:avLst/>
              </a:prstGeom>
              <a:blipFill>
                <a:blip r:embed="rId2"/>
                <a:stretch>
                  <a:fillRect l="-665" r="-4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A group of graphs with blue and black lines&#10;&#10;AI-generated content may be incorrect.">
            <a:extLst>
              <a:ext uri="{FF2B5EF4-FFF2-40B4-BE49-F238E27FC236}">
                <a16:creationId xmlns:a16="http://schemas.microsoft.com/office/drawing/2014/main" id="{E6FCB6FF-D073-9D76-1ECB-1105707255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8065" y="2984778"/>
            <a:ext cx="5150277" cy="253651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6995CE5-F890-4ABA-82A2-26507CE8D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28040" y="2313027"/>
            <a:ext cx="7817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4970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0B1E69-95B6-2924-E8FA-48D4FB58A4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93CFF11-5DBD-67D0-1BD4-E07D8A967E9F}"/>
              </a:ext>
            </a:extLst>
          </p:cNvPr>
          <p:cNvSpPr txBox="1"/>
          <p:nvPr/>
        </p:nvSpPr>
        <p:spPr>
          <a:xfrm>
            <a:off x="1248032" y="580768"/>
            <a:ext cx="542757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Premium Outliers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32EC13-5334-8D3D-B6F5-D65924150F80}"/>
              </a:ext>
            </a:extLst>
          </p:cNvPr>
          <p:cNvSpPr txBox="1"/>
          <p:nvPr/>
        </p:nvSpPr>
        <p:spPr>
          <a:xfrm>
            <a:off x="1248032" y="1720840"/>
            <a:ext cx="793188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IQR Upper Bound</a:t>
            </a:r>
            <a:r>
              <a:rPr lang="en-US" dirty="0"/>
              <a:t> → 26,400</a:t>
            </a:r>
          </a:p>
          <a:p>
            <a:endParaRPr lang="en-US" dirty="0"/>
          </a:p>
          <a:p>
            <a:r>
              <a:rPr lang="en-US" b="1" dirty="0"/>
              <a:t>Outliers Detected</a:t>
            </a:r>
            <a:r>
              <a:rPr lang="en-US" dirty="0"/>
              <a:t> → 4,523 rows (16 distinct values)</a:t>
            </a:r>
          </a:p>
          <a:p>
            <a:endParaRPr lang="en-US" dirty="0"/>
          </a:p>
          <a:p>
            <a:r>
              <a:rPr lang="en-US" b="1" dirty="0"/>
              <a:t>Pattern Observed</a:t>
            </a:r>
            <a:r>
              <a:rPr lang="en-US" dirty="0"/>
              <a:t> → Structured increments (28,500 → 30,600 → … → 60,000)</a:t>
            </a:r>
          </a:p>
          <a:p>
            <a:endParaRPr lang="en-US" dirty="0"/>
          </a:p>
          <a:p>
            <a:r>
              <a:rPr lang="en-US" b="1" dirty="0"/>
              <a:t>Renewal Rates</a:t>
            </a:r>
            <a:r>
              <a:rPr lang="en-US" dirty="0"/>
              <a:t> → Outliers: </a:t>
            </a:r>
            <a:r>
              <a:rPr lang="en-US" b="1" dirty="0"/>
              <a:t>95.49%</a:t>
            </a:r>
            <a:r>
              <a:rPr lang="en-US" dirty="0"/>
              <a:t> vs Non-outliers: </a:t>
            </a:r>
            <a:r>
              <a:rPr lang="en-US" b="1" dirty="0"/>
              <a:t>93.64%</a:t>
            </a:r>
          </a:p>
          <a:p>
            <a:endParaRPr lang="en-US" dirty="0"/>
          </a:p>
          <a:p>
            <a:r>
              <a:rPr lang="en-US" b="1" dirty="0"/>
              <a:t>Conclusion</a:t>
            </a:r>
            <a:r>
              <a:rPr lang="en-US" dirty="0"/>
              <a:t> →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These are valid premium brackets for </a:t>
            </a:r>
            <a:r>
              <a:rPr lang="en-US" b="1" dirty="0"/>
              <a:t>high-value policies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No adverse impact on renewal → </a:t>
            </a:r>
            <a:r>
              <a:rPr lang="en-US" b="1" dirty="0"/>
              <a:t>outliers retained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1237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2C54C9-7CD3-3516-928F-4BB013669F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E274F09-5161-CBB8-997D-EB9D73620651}"/>
              </a:ext>
            </a:extLst>
          </p:cNvPr>
          <p:cNvSpPr txBox="1"/>
          <p:nvPr/>
        </p:nvSpPr>
        <p:spPr>
          <a:xfrm>
            <a:off x="1318437" y="457200"/>
            <a:ext cx="382989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Age Outliers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DF7C67-7D56-A0BD-7F31-7D05F9F6888E}"/>
              </a:ext>
            </a:extLst>
          </p:cNvPr>
          <p:cNvSpPr txBox="1"/>
          <p:nvPr/>
        </p:nvSpPr>
        <p:spPr>
          <a:xfrm>
            <a:off x="1318437" y="1616149"/>
            <a:ext cx="9389109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IQR Upper Bound</a:t>
            </a:r>
            <a:r>
              <a:rPr lang="en-US" dirty="0"/>
              <a:t> → 93.5 years</a:t>
            </a:r>
          </a:p>
          <a:p>
            <a:endParaRPr lang="en-US" dirty="0"/>
          </a:p>
          <a:p>
            <a:r>
              <a:rPr lang="en-US" b="1" dirty="0"/>
              <a:t>Outliers Detected</a:t>
            </a:r>
            <a:r>
              <a:rPr lang="en-US" dirty="0"/>
              <a:t> → 44 records (ages 94–103)</a:t>
            </a:r>
          </a:p>
          <a:p>
            <a:endParaRPr lang="en-US" dirty="0"/>
          </a:p>
          <a:p>
            <a:r>
              <a:rPr lang="en-US" b="1" dirty="0"/>
              <a:t>Renewal Rates</a:t>
            </a:r>
            <a:r>
              <a:rPr lang="en-US" dirty="0"/>
              <a:t> → Outliers: </a:t>
            </a:r>
            <a:r>
              <a:rPr lang="en-US" b="1" dirty="0"/>
              <a:t>95.45%</a:t>
            </a:r>
            <a:r>
              <a:rPr lang="en-US" dirty="0"/>
              <a:t> vs Non-outliers: </a:t>
            </a:r>
            <a:r>
              <a:rPr lang="en-US" b="1" dirty="0"/>
              <a:t>93.74%</a:t>
            </a:r>
          </a:p>
          <a:p>
            <a:endParaRPr lang="en-US" dirty="0"/>
          </a:p>
          <a:p>
            <a:r>
              <a:rPr lang="en-US" b="1" dirty="0"/>
              <a:t>Interpretation</a:t>
            </a:r>
            <a:r>
              <a:rPr lang="en-US" dirty="0"/>
              <a:t> →</a:t>
            </a:r>
          </a:p>
          <a:p>
            <a:pPr lvl="1"/>
            <a:r>
              <a:rPr lang="en-US" dirty="0"/>
              <a:t>These are realistic elderly customers, not data errors</a:t>
            </a:r>
          </a:p>
          <a:p>
            <a:pPr lvl="1"/>
            <a:r>
              <a:rPr lang="en-US" dirty="0"/>
              <a:t>Density plot of renewal by age shows older customers are </a:t>
            </a:r>
            <a:r>
              <a:rPr lang="en-US" b="1" dirty="0"/>
              <a:t>more likely to renew</a:t>
            </a:r>
            <a:endParaRPr lang="en-US" dirty="0"/>
          </a:p>
          <a:p>
            <a:pPr lvl="1"/>
            <a:r>
              <a:rPr lang="en-US" dirty="0"/>
              <a:t>Renewal rates show </a:t>
            </a:r>
            <a:r>
              <a:rPr lang="en-US" b="1" dirty="0"/>
              <a:t>no adverse effect</a:t>
            </a:r>
            <a:r>
              <a:rPr lang="en-US" dirty="0"/>
              <a:t> → outliers retained</a:t>
            </a:r>
          </a:p>
          <a:p>
            <a:pPr lvl="1"/>
            <a:endParaRPr lang="en-US" dirty="0"/>
          </a:p>
          <a:p>
            <a:r>
              <a:rPr lang="en-US" b="1" dirty="0"/>
              <a:t>Note</a:t>
            </a:r>
            <a:r>
              <a:rPr lang="en-US" dirty="0"/>
              <a:t> →</a:t>
            </a:r>
          </a:p>
          <a:p>
            <a:pPr lvl="1"/>
            <a:r>
              <a:rPr lang="en-US" dirty="0"/>
              <a:t>In real-world insurance, certain policy types may not be offered to very elderly customers</a:t>
            </a:r>
          </a:p>
          <a:p>
            <a:pPr lvl="1"/>
            <a:r>
              <a:rPr lang="en-US" dirty="0"/>
              <a:t>Since </a:t>
            </a:r>
            <a:r>
              <a:rPr lang="en-US" b="1" dirty="0"/>
              <a:t>policy type is not part of our dataset</a:t>
            </a:r>
            <a:r>
              <a:rPr lang="en-US" dirty="0"/>
              <a:t>, we cannot assess this interaction fully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6E5840-A096-AC8A-EBC6-207CB1B1FE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7664" y="1060096"/>
            <a:ext cx="4181434" cy="2809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5877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AE2FA7-94D2-82EA-911C-4DDEED5193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5B43E8E-830E-E712-5908-ADBB7F730A30}"/>
              </a:ext>
            </a:extLst>
          </p:cNvPr>
          <p:cNvSpPr txBox="1"/>
          <p:nvPr/>
        </p:nvSpPr>
        <p:spPr>
          <a:xfrm>
            <a:off x="723014" y="191385"/>
            <a:ext cx="109858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Number of Premiums Paid – Outliers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403748-D7D4-875D-4F20-0869E4305544}"/>
              </a:ext>
            </a:extLst>
          </p:cNvPr>
          <p:cNvSpPr txBox="1"/>
          <p:nvPr/>
        </p:nvSpPr>
        <p:spPr>
          <a:xfrm>
            <a:off x="1020725" y="1467293"/>
            <a:ext cx="780429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IQR Upper Bound</a:t>
            </a:r>
            <a:r>
              <a:rPr lang="en-US" dirty="0"/>
              <a:t> → 24.5 premiums</a:t>
            </a:r>
          </a:p>
          <a:p>
            <a:endParaRPr lang="en-US" dirty="0"/>
          </a:p>
          <a:p>
            <a:r>
              <a:rPr lang="en-US" b="1" dirty="0"/>
              <a:t>Outliers Detected</a:t>
            </a:r>
            <a:r>
              <a:rPr lang="en-US" dirty="0"/>
              <a:t> → 1,426 rows (34 distinct values), up to 60 premiums</a:t>
            </a:r>
          </a:p>
          <a:p>
            <a:endParaRPr lang="en-US" dirty="0"/>
          </a:p>
          <a:p>
            <a:r>
              <a:rPr lang="en-US" b="1" dirty="0"/>
              <a:t>Renewal Rates</a:t>
            </a:r>
            <a:r>
              <a:rPr lang="en-US" dirty="0"/>
              <a:t> → Outliers: </a:t>
            </a:r>
            <a:r>
              <a:rPr lang="en-US" b="1" dirty="0"/>
              <a:t>93.13%</a:t>
            </a:r>
            <a:r>
              <a:rPr lang="en-US" dirty="0"/>
              <a:t> vs Non-outliers: </a:t>
            </a:r>
            <a:r>
              <a:rPr lang="en-US" b="1" dirty="0"/>
              <a:t>93.75%</a:t>
            </a:r>
          </a:p>
          <a:p>
            <a:endParaRPr lang="en-US" dirty="0"/>
          </a:p>
          <a:p>
            <a:r>
              <a:rPr lang="en-US" b="1" dirty="0"/>
              <a:t>Interpretation</a:t>
            </a:r>
            <a:r>
              <a:rPr lang="en-US" dirty="0"/>
              <a:t> →</a:t>
            </a:r>
          </a:p>
          <a:p>
            <a:pPr lvl="1"/>
            <a:r>
              <a:rPr lang="en-US" dirty="0"/>
              <a:t>Outliers represent </a:t>
            </a:r>
            <a:r>
              <a:rPr lang="en-US" b="1" dirty="0"/>
              <a:t>long-tenured, loyal policyholders</a:t>
            </a:r>
            <a:endParaRPr lang="en-US" dirty="0"/>
          </a:p>
          <a:p>
            <a:pPr lvl="1"/>
            <a:r>
              <a:rPr lang="en-US" dirty="0"/>
              <a:t>Renewal behavior is consistent with rest of population</a:t>
            </a:r>
          </a:p>
          <a:p>
            <a:pPr lvl="1"/>
            <a:r>
              <a:rPr lang="en-US" dirty="0"/>
              <a:t>Outliers retained as they provide valuable information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54011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51EC41-3BB0-068C-A443-990E2921C6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0E4ED67-C3DD-4A97-1B7E-3BB2EC8707EB}"/>
              </a:ext>
            </a:extLst>
          </p:cNvPr>
          <p:cNvSpPr txBox="1"/>
          <p:nvPr/>
        </p:nvSpPr>
        <p:spPr>
          <a:xfrm>
            <a:off x="1297172" y="520995"/>
            <a:ext cx="497604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Income Outliers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F30D1-CC4B-90C8-34A9-B9FB1C3F7439}"/>
              </a:ext>
            </a:extLst>
          </p:cNvPr>
          <p:cNvSpPr txBox="1"/>
          <p:nvPr/>
        </p:nvSpPr>
        <p:spPr>
          <a:xfrm>
            <a:off x="1297173" y="1541721"/>
            <a:ext cx="1068572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IQR Bounds</a:t>
            </a:r>
            <a:r>
              <a:rPr lang="en-US" dirty="0"/>
              <a:t> → –108,110 to 468,210</a:t>
            </a:r>
          </a:p>
          <a:p>
            <a:endParaRPr lang="en-US" dirty="0"/>
          </a:p>
          <a:p>
            <a:r>
              <a:rPr lang="en-US" b="1" dirty="0"/>
              <a:t>Outliers Detected</a:t>
            </a:r>
            <a:r>
              <a:rPr lang="en-US" dirty="0"/>
              <a:t> → 3,428 rows (2,233 distinct values) up to 470,040</a:t>
            </a:r>
          </a:p>
          <a:p>
            <a:endParaRPr lang="en-US" dirty="0"/>
          </a:p>
          <a:p>
            <a:r>
              <a:rPr lang="en-US" b="1" dirty="0"/>
              <a:t>Renewal Rates</a:t>
            </a:r>
            <a:r>
              <a:rPr lang="en-US" dirty="0"/>
              <a:t> → Outliers: </a:t>
            </a:r>
            <a:r>
              <a:rPr lang="en-US" b="1" dirty="0"/>
              <a:t>95.22%</a:t>
            </a:r>
            <a:r>
              <a:rPr lang="en-US" dirty="0"/>
              <a:t> vs Non-outliers: </a:t>
            </a:r>
            <a:r>
              <a:rPr lang="en-US" b="1" dirty="0"/>
              <a:t>93.67%</a:t>
            </a:r>
          </a:p>
          <a:p>
            <a:endParaRPr lang="en-US" dirty="0"/>
          </a:p>
          <a:p>
            <a:r>
              <a:rPr lang="en-US" b="1" dirty="0"/>
              <a:t>Interpretation</a:t>
            </a:r>
            <a:r>
              <a:rPr lang="en-US" dirty="0"/>
              <a:t> →</a:t>
            </a:r>
          </a:p>
          <a:p>
            <a:pPr lvl="1"/>
            <a:r>
              <a:rPr lang="en-US" dirty="0"/>
              <a:t>Outliers correspond to </a:t>
            </a:r>
            <a:r>
              <a:rPr lang="en-US" b="1" dirty="0"/>
              <a:t>very high-income customers</a:t>
            </a:r>
          </a:p>
          <a:p>
            <a:pPr lvl="1"/>
            <a:r>
              <a:rPr lang="en-US" b="1" dirty="0"/>
              <a:t>High-income customers (right tail)</a:t>
            </a:r>
            <a:r>
              <a:rPr lang="en-US" dirty="0"/>
              <a:t> show a stronger </a:t>
            </a:r>
            <a:r>
              <a:rPr lang="en-US" b="1" dirty="0"/>
              <a:t>renewal tendency</a:t>
            </a:r>
            <a:r>
              <a:rPr lang="en-US" dirty="0"/>
              <a:t> compared to lower-income 	customers.</a:t>
            </a:r>
          </a:p>
          <a:p>
            <a:pPr lvl="1"/>
            <a:r>
              <a:rPr lang="en-US" dirty="0"/>
              <a:t>These customers show </a:t>
            </a:r>
            <a:r>
              <a:rPr lang="en-US" b="1" dirty="0"/>
              <a:t>higher renewal loyalty</a:t>
            </a:r>
            <a:endParaRPr lang="en-US" dirty="0"/>
          </a:p>
          <a:p>
            <a:pPr lvl="1"/>
            <a:r>
              <a:rPr lang="en-US" dirty="0"/>
              <a:t>Outliers retained as they are </a:t>
            </a:r>
            <a:r>
              <a:rPr lang="en-US" b="1" dirty="0"/>
              <a:t>business-relevant segments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838831-9457-D3C3-14AD-8DB5CB1A3A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1335" y="818725"/>
            <a:ext cx="3995866" cy="261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7755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075A6D1-DFC4-03FD-41D1-E0F488DE7B5F}"/>
              </a:ext>
            </a:extLst>
          </p:cNvPr>
          <p:cNvSpPr txBox="1"/>
          <p:nvPr/>
        </p:nvSpPr>
        <p:spPr>
          <a:xfrm>
            <a:off x="637953" y="425302"/>
            <a:ext cx="11132289" cy="5663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/>
              <a:t>What We’re Solving</a:t>
            </a:r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The Need</a:t>
            </a:r>
            <a:br>
              <a:rPr lang="en-US" dirty="0"/>
            </a:br>
            <a:r>
              <a:rPr lang="en-US" sz="1600" dirty="0"/>
              <a:t>For insurance companies, renewals are the foundation of consistent revenue and long-term relationships. Securing renewals ensures both financial stability and stronger customer loyalty.</a:t>
            </a:r>
          </a:p>
          <a:p>
            <a:endParaRPr lang="en-US" dirty="0"/>
          </a:p>
          <a:p>
            <a:r>
              <a:rPr lang="en-US" b="1" dirty="0"/>
              <a:t>The Challenge</a:t>
            </a:r>
            <a:br>
              <a:rPr lang="en-US" dirty="0"/>
            </a:br>
            <a:r>
              <a:rPr lang="en-US" sz="1600" dirty="0"/>
              <a:t>Renewal decisions are often uncertain, influenced by many subtle factors that are hard to anticipate. This unpredictability leads to lost opportunities, declining retention, and weakened trust.</a:t>
            </a:r>
          </a:p>
          <a:p>
            <a:endParaRPr lang="en-US" dirty="0"/>
          </a:p>
          <a:p>
            <a:r>
              <a:rPr lang="en-US" b="1" dirty="0"/>
              <a:t>The Approach</a:t>
            </a:r>
            <a:br>
              <a:rPr lang="en-US" dirty="0"/>
            </a:br>
            <a:r>
              <a:rPr lang="en-US" sz="1600" dirty="0"/>
              <a:t>By applying machine learning to historical patterns, insurers can move from reactive guessing to proactive prediction. This data-driven perspective provides a clearer understanding of renewal behavior.</a:t>
            </a:r>
          </a:p>
          <a:p>
            <a:endParaRPr lang="en-US" dirty="0"/>
          </a:p>
          <a:p>
            <a:r>
              <a:rPr lang="en-US" b="1" dirty="0"/>
              <a:t>The Result</a:t>
            </a:r>
            <a:br>
              <a:rPr lang="en-US" dirty="0"/>
            </a:br>
            <a:r>
              <a:rPr lang="en-US" sz="1600" dirty="0"/>
              <a:t>With reliable predictions, insurers can act early, strengthen engagement, and improve overall retention. This leads to healthier customer relationships and sustainable business growth.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91717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5C3F0A-CC89-8E58-F272-F2F6CD92B3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7BC79BF-6234-820E-66A4-E049AE2F29B7}"/>
              </a:ext>
            </a:extLst>
          </p:cNvPr>
          <p:cNvSpPr txBox="1"/>
          <p:nvPr/>
        </p:nvSpPr>
        <p:spPr>
          <a:xfrm>
            <a:off x="659218" y="318977"/>
            <a:ext cx="96666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Late Payment Features – Outlier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5242EF-F8E0-1A66-A971-234AD529F8FC}"/>
              </a:ext>
            </a:extLst>
          </p:cNvPr>
          <p:cNvSpPr txBox="1"/>
          <p:nvPr/>
        </p:nvSpPr>
        <p:spPr>
          <a:xfrm>
            <a:off x="659218" y="1722475"/>
            <a:ext cx="10806163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Distribution</a:t>
            </a:r>
            <a:r>
              <a:rPr lang="en-US" dirty="0"/>
              <a:t> </a:t>
            </a:r>
          </a:p>
          <a:p>
            <a:r>
              <a:rPr lang="en-US" dirty="0"/>
              <a:t>	 Heavily zero-inflated; most customers have no late payments, smaller subset has positive counts.</a:t>
            </a:r>
          </a:p>
          <a:p>
            <a:endParaRPr lang="en-US" dirty="0"/>
          </a:p>
          <a:p>
            <a:r>
              <a:rPr lang="en-US" b="1" dirty="0"/>
              <a:t>IQR Result</a:t>
            </a:r>
            <a:r>
              <a:rPr lang="en-US" dirty="0"/>
              <a:t> </a:t>
            </a:r>
          </a:p>
          <a:p>
            <a:r>
              <a:rPr lang="en-US" dirty="0"/>
              <a:t>	 Both bounds = </a:t>
            </a:r>
            <a:r>
              <a:rPr lang="en-US" b="1" dirty="0">
                <a:solidFill>
                  <a:srgbClr val="FF0000"/>
                </a:solidFill>
              </a:rPr>
              <a:t>0</a:t>
            </a:r>
            <a:r>
              <a:rPr lang="en-US" dirty="0"/>
              <a:t> → technically flags every positive count as an outlier.</a:t>
            </a:r>
          </a:p>
          <a:p>
            <a:endParaRPr lang="en-US" dirty="0"/>
          </a:p>
          <a:p>
            <a:r>
              <a:rPr lang="en-US" b="1" dirty="0"/>
              <a:t>Interpretation</a:t>
            </a:r>
            <a:r>
              <a:rPr lang="en-US" dirty="0"/>
              <a:t> </a:t>
            </a:r>
          </a:p>
          <a:p>
            <a:r>
              <a:rPr lang="en-US" dirty="0"/>
              <a:t>	Positive counts are </a:t>
            </a:r>
            <a:r>
              <a:rPr lang="en-US" b="1" dirty="0"/>
              <a:t>not errors</a:t>
            </a:r>
            <a:r>
              <a:rPr lang="en-US" dirty="0"/>
              <a:t>, but valid signals of delinquency.</a:t>
            </a:r>
          </a:p>
          <a:p>
            <a:r>
              <a:rPr lang="en-US" dirty="0"/>
              <a:t>	Strong </a:t>
            </a:r>
            <a:r>
              <a:rPr lang="en-US" b="1" dirty="0"/>
              <a:t>negative correlation with renewal</a:t>
            </a:r>
            <a:r>
              <a:rPr lang="en-US" dirty="0"/>
              <a:t> → critical predictors.</a:t>
            </a:r>
          </a:p>
          <a:p>
            <a:r>
              <a:rPr lang="en-US" b="1" dirty="0"/>
              <a:t>Key Insight</a:t>
            </a:r>
            <a:r>
              <a:rPr lang="en-US" dirty="0"/>
              <a:t> </a:t>
            </a:r>
          </a:p>
          <a:p>
            <a:r>
              <a:rPr lang="en-US" dirty="0"/>
              <a:t>	If all missing values were imputed with 0, these columns would collapse to all zeros  </a:t>
            </a:r>
          </a:p>
          <a:p>
            <a:r>
              <a:rPr lang="en-US" dirty="0"/>
              <a:t>		</a:t>
            </a:r>
            <a:r>
              <a:rPr lang="en-US" dirty="0">
                <a:highlight>
                  <a:srgbClr val="FFFF00"/>
                </a:highlight>
              </a:rPr>
              <a:t>effectively </a:t>
            </a:r>
            <a:r>
              <a:rPr lang="en-US" b="1" dirty="0">
                <a:highlight>
                  <a:srgbClr val="FFFF00"/>
                </a:highlight>
              </a:rPr>
              <a:t>erasing the feature</a:t>
            </a:r>
            <a:r>
              <a:rPr lang="en-US" dirty="0"/>
              <a:t>.</a:t>
            </a:r>
          </a:p>
          <a:p>
            <a:r>
              <a:rPr lang="en-US" dirty="0"/>
              <a:t>	Correlation analysis shows these features are among the </a:t>
            </a:r>
            <a:r>
              <a:rPr lang="en-US" b="1" dirty="0"/>
              <a:t>most important</a:t>
            </a:r>
            <a:r>
              <a:rPr lang="en-US" dirty="0"/>
              <a:t>.</a:t>
            </a:r>
          </a:p>
          <a:p>
            <a:r>
              <a:rPr lang="en-US" b="1" dirty="0"/>
              <a:t>Decision</a:t>
            </a:r>
            <a:r>
              <a:rPr lang="en-US" dirty="0"/>
              <a:t> </a:t>
            </a:r>
          </a:p>
          <a:p>
            <a:r>
              <a:rPr lang="en-US" dirty="0"/>
              <a:t>	 Preserve in raw form; retain positive counts; avoid blanket zero-imputation.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4526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7220DC-FAB0-75F0-2785-7D04952850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7F297C-01DB-F0B7-97AA-390C1F673F92}"/>
              </a:ext>
            </a:extLst>
          </p:cNvPr>
          <p:cNvSpPr txBox="1"/>
          <p:nvPr/>
        </p:nvSpPr>
        <p:spPr>
          <a:xfrm>
            <a:off x="425302" y="1390126"/>
            <a:ext cx="9084410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IQR Bounds</a:t>
            </a:r>
            <a:r>
              <a:rPr lang="en-US" dirty="0"/>
              <a:t> → 97.72 to 100.64</a:t>
            </a:r>
          </a:p>
          <a:p>
            <a:endParaRPr lang="en-US" dirty="0"/>
          </a:p>
          <a:p>
            <a:r>
              <a:rPr lang="en-US" b="1" dirty="0"/>
              <a:t>Outliers Detected</a:t>
            </a:r>
            <a:r>
              <a:rPr lang="en-US" dirty="0"/>
              <a:t>  </a:t>
            </a:r>
          </a:p>
          <a:p>
            <a:r>
              <a:rPr lang="en-US" dirty="0"/>
              <a:t>	3,381 rows (454 distinct values), including values such as 91.9, 91.96, 92.03, etc.</a:t>
            </a:r>
          </a:p>
          <a:p>
            <a:endParaRPr lang="en-US" b="1" dirty="0"/>
          </a:p>
          <a:p>
            <a:r>
              <a:rPr lang="en-US" b="1" dirty="0"/>
              <a:t>Renewal Rates</a:t>
            </a:r>
            <a:r>
              <a:rPr lang="en-US" dirty="0"/>
              <a:t>  </a:t>
            </a:r>
          </a:p>
          <a:p>
            <a:r>
              <a:rPr lang="en-US" dirty="0"/>
              <a:t>          Outliers: </a:t>
            </a:r>
            <a:r>
              <a:rPr lang="en-US" b="1" dirty="0"/>
              <a:t>87.84%</a:t>
            </a:r>
            <a:r>
              <a:rPr lang="en-US" dirty="0"/>
              <a:t> vs Non-outliers: </a:t>
            </a:r>
            <a:r>
              <a:rPr lang="en-US" b="1" dirty="0"/>
              <a:t>94.00%</a:t>
            </a:r>
            <a:endParaRPr lang="en-US" dirty="0"/>
          </a:p>
          <a:p>
            <a:pPr lvl="1"/>
            <a:r>
              <a:rPr lang="en-US" dirty="0"/>
              <a:t>Outliers were </a:t>
            </a:r>
            <a:r>
              <a:rPr lang="en-US" b="1" dirty="0">
                <a:highlight>
                  <a:srgbClr val="FFFF00"/>
                </a:highlight>
              </a:rPr>
              <a:t>6.16% more likely not to renew</a:t>
            </a:r>
            <a:endParaRPr lang="en-US" dirty="0">
              <a:highlight>
                <a:srgbClr val="FFFF00"/>
              </a:highlight>
            </a:endParaRPr>
          </a:p>
          <a:p>
            <a:endParaRPr lang="en-US" b="1" dirty="0"/>
          </a:p>
          <a:p>
            <a:r>
              <a:rPr lang="en-US" b="1" dirty="0"/>
              <a:t>Interpretation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Low underwriting scores reflect higher risk customers</a:t>
            </a:r>
          </a:p>
          <a:p>
            <a:pPr lvl="1"/>
            <a:r>
              <a:rPr lang="en-US" dirty="0"/>
              <a:t>Predictive of non-renewal behavior</a:t>
            </a:r>
          </a:p>
          <a:p>
            <a:endParaRPr lang="en-US" b="1" dirty="0"/>
          </a:p>
          <a:p>
            <a:r>
              <a:rPr lang="en-US" b="1" dirty="0"/>
              <a:t>Decision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Retained outliers, as they carry strong predictive signal</a:t>
            </a:r>
          </a:p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94AF96-10B7-96E7-A633-7101A3DA85A0}"/>
              </a:ext>
            </a:extLst>
          </p:cNvPr>
          <p:cNvSpPr txBox="1"/>
          <p:nvPr/>
        </p:nvSpPr>
        <p:spPr>
          <a:xfrm>
            <a:off x="212651" y="170120"/>
            <a:ext cx="11753217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b="1" dirty="0"/>
              <a:t>Application Underwriting Score Outliers</a:t>
            </a:r>
          </a:p>
        </p:txBody>
      </p:sp>
    </p:spTree>
    <p:extLst>
      <p:ext uri="{BB962C8B-B14F-4D97-AF65-F5344CB8AC3E}">
        <p14:creationId xmlns:p14="http://schemas.microsoft.com/office/powerpoint/2010/main" val="8799057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BCA3E3-F1CF-85DA-59CC-7041D533C2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D5C45C3-9A9E-AEFE-123C-8E2AD3122B32}"/>
              </a:ext>
            </a:extLst>
          </p:cNvPr>
          <p:cNvSpPr txBox="1"/>
          <p:nvPr/>
        </p:nvSpPr>
        <p:spPr>
          <a:xfrm>
            <a:off x="616689" y="244549"/>
            <a:ext cx="857786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Logical Consistency Checks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C22D45-A6CE-C579-A064-29D6B9313E40}"/>
              </a:ext>
            </a:extLst>
          </p:cNvPr>
          <p:cNvSpPr txBox="1"/>
          <p:nvPr/>
        </p:nvSpPr>
        <p:spPr>
          <a:xfrm>
            <a:off x="829340" y="1573619"/>
            <a:ext cx="983511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Late Payments vs Premiums Paid</a:t>
            </a:r>
          </a:p>
          <a:p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242 rows (~0.3%) recorded </a:t>
            </a:r>
            <a:r>
              <a:rPr lang="en-US" b="1" dirty="0"/>
              <a:t>more late payments than premiums paid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Example: Customer with 2 premiums but 6 late payments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Indicates data recording issues or unrealistic behavior</a:t>
            </a:r>
          </a:p>
          <a:p>
            <a:endParaRPr lang="en-US" dirty="0"/>
          </a:p>
          <a:p>
            <a:r>
              <a:rPr lang="en-US" b="1" dirty="0"/>
              <a:t>Premiums Paid vs Age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Some records showed </a:t>
            </a:r>
            <a:r>
              <a:rPr lang="en-US" b="1" dirty="0"/>
              <a:t>premiums paid greater than customer’s age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Unrealistic under the assumption of </a:t>
            </a:r>
            <a:r>
              <a:rPr lang="en-US" b="1" dirty="0"/>
              <a:t>yearly premium cycle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Suggests potential anomalies in reporting or data entry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46922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BA133C-4228-B80C-1F04-F45242C961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36F05F9-C0AF-8E22-13F2-F0FA4968AE9C}"/>
              </a:ext>
            </a:extLst>
          </p:cNvPr>
          <p:cNvSpPr txBox="1"/>
          <p:nvPr/>
        </p:nvSpPr>
        <p:spPr>
          <a:xfrm>
            <a:off x="616689" y="150143"/>
            <a:ext cx="857786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Logical Consistency Checks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802789-909C-45FF-4B7A-B6B59415DF73}"/>
              </a:ext>
            </a:extLst>
          </p:cNvPr>
          <p:cNvSpPr txBox="1"/>
          <p:nvPr/>
        </p:nvSpPr>
        <p:spPr>
          <a:xfrm>
            <a:off x="616689" y="1001056"/>
            <a:ext cx="731376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Extreme Late Payment Behavior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183 customers (~0.23%)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had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≥6 late payments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across any lateness bucket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Out of these:</a:t>
            </a:r>
          </a:p>
          <a:p>
            <a:pPr marL="91440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92 renewed (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50.3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%)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	91 did not renew (49.7%)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Renewal rate ≈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50%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, unlike the population average of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~95%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Such cases behave like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noise/random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, not consistent patterns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For churn modeling:</a:t>
            </a:r>
          </a:p>
          <a:p>
            <a:pPr marL="91440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Removing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92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renewed records (~0.12%)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improves clarity</a:t>
            </a:r>
          </a:p>
          <a:p>
            <a:pPr marL="91440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Treating ≥6 late payments as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high churn risk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is logical and business-aligned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2963E78-0EB8-DCC5-8C4B-E0016664F2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4119" y="2070303"/>
            <a:ext cx="4557224" cy="295677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C9F8275-9477-C446-525F-1854BFD2D629}"/>
              </a:ext>
            </a:extLst>
          </p:cNvPr>
          <p:cNvSpPr txBox="1"/>
          <p:nvPr/>
        </p:nvSpPr>
        <p:spPr>
          <a:xfrm>
            <a:off x="1053987" y="5285239"/>
            <a:ext cx="1113801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KNN Neighbor Analysis (excluding lateness &amp; target):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For these extreme renewed cases, the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average neighbor lateness &lt; 0.5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Confirms they are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very different from their peer group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Strengthens the case that these records are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anomalies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040883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617CCE-75D5-5CD9-3DE6-5FC0DD0AC9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F58464A-2C6F-C326-A397-962371004C92}"/>
              </a:ext>
            </a:extLst>
          </p:cNvPr>
          <p:cNvSpPr txBox="1"/>
          <p:nvPr/>
        </p:nvSpPr>
        <p:spPr>
          <a:xfrm>
            <a:off x="946686" y="2277954"/>
            <a:ext cx="983511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Having addressed </a:t>
            </a:r>
            <a:r>
              <a:rPr lang="en-US" b="1" dirty="0"/>
              <a:t>data quality and logical consistency</a:t>
            </a:r>
            <a:r>
              <a:rPr lang="en-US" dirty="0"/>
              <a:t>,</a:t>
            </a:r>
          </a:p>
          <a:p>
            <a:endParaRPr lang="en-US" dirty="0"/>
          </a:p>
          <a:p>
            <a:r>
              <a:rPr lang="en-US" dirty="0"/>
              <a:t>We now focus on exploring </a:t>
            </a:r>
            <a:r>
              <a:rPr lang="en-US" b="1" dirty="0"/>
              <a:t>patterns, distributions, correlations, and feature relationships</a:t>
            </a:r>
          </a:p>
          <a:p>
            <a:endParaRPr lang="en-US" dirty="0"/>
          </a:p>
          <a:p>
            <a:r>
              <a:rPr lang="en-US" dirty="0"/>
              <a:t>Aim → uncover signals that explain </a:t>
            </a:r>
            <a:r>
              <a:rPr lang="en-US" b="1" dirty="0"/>
              <a:t>renewal vs non-renewal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E1E90F-9773-20B6-38FC-9CE6B8F1D998}"/>
              </a:ext>
            </a:extLst>
          </p:cNvPr>
          <p:cNvSpPr txBox="1"/>
          <p:nvPr/>
        </p:nvSpPr>
        <p:spPr>
          <a:xfrm>
            <a:off x="829340" y="469556"/>
            <a:ext cx="1006980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/>
              <a:t>Exploratory Data Analysis (EDA)</a:t>
            </a:r>
          </a:p>
        </p:txBody>
      </p:sp>
    </p:spTree>
    <p:extLst>
      <p:ext uri="{BB962C8B-B14F-4D97-AF65-F5344CB8AC3E}">
        <p14:creationId xmlns:p14="http://schemas.microsoft.com/office/powerpoint/2010/main" val="29022605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FED46C-0C4E-F84A-F8CA-C77E7DBD94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CDAB887-0CF3-4FB5-3C4A-0FEDAE90D438}"/>
              </a:ext>
            </a:extLst>
          </p:cNvPr>
          <p:cNvSpPr txBox="1"/>
          <p:nvPr/>
        </p:nvSpPr>
        <p:spPr>
          <a:xfrm>
            <a:off x="616689" y="244549"/>
            <a:ext cx="52004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Class Imbalance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F8CFE1-3A10-37C2-0BCE-70A308EC8A0D}"/>
              </a:ext>
            </a:extLst>
          </p:cNvPr>
          <p:cNvSpPr txBox="1"/>
          <p:nvPr/>
        </p:nvSpPr>
        <p:spPr>
          <a:xfrm>
            <a:off x="829340" y="1573619"/>
            <a:ext cx="983511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Observation</a:t>
            </a:r>
            <a:r>
              <a:rPr lang="en-US" dirty="0"/>
              <a:t> → Dataset is highly imbalanced: </a:t>
            </a:r>
            <a:r>
              <a:rPr lang="en-US" b="1" dirty="0"/>
              <a:t>~93% renewals vs 7% non-renewals</a:t>
            </a:r>
          </a:p>
          <a:p>
            <a:endParaRPr lang="en-US" dirty="0"/>
          </a:p>
          <a:p>
            <a:r>
              <a:rPr lang="en-US" b="1" dirty="0"/>
              <a:t>Risk</a:t>
            </a:r>
            <a:r>
              <a:rPr lang="en-US" dirty="0"/>
              <a:t> → Training directly would bias models toward the majority class (renewals)</a:t>
            </a:r>
          </a:p>
          <a:p>
            <a:endParaRPr lang="en-US" dirty="0"/>
          </a:p>
          <a:p>
            <a:r>
              <a:rPr lang="en-US" b="1" dirty="0"/>
              <a:t>Mitigation Strategies</a:t>
            </a:r>
            <a:endParaRPr lang="en-US" dirty="0"/>
          </a:p>
          <a:p>
            <a:r>
              <a:rPr lang="en-US" b="1" dirty="0"/>
              <a:t>	Tree-based models</a:t>
            </a:r>
            <a:r>
              <a:rPr lang="en-US" dirty="0"/>
              <a:t> → Used </a:t>
            </a:r>
            <a:r>
              <a:rPr lang="en-US" b="1" dirty="0"/>
              <a:t>class weights</a:t>
            </a:r>
            <a:r>
              <a:rPr lang="en-US" dirty="0"/>
              <a:t> to counter imbalance</a:t>
            </a:r>
          </a:p>
          <a:p>
            <a:endParaRPr lang="en-US" b="1" dirty="0"/>
          </a:p>
          <a:p>
            <a:r>
              <a:rPr lang="en-US" b="1" dirty="0"/>
              <a:t>Statistical models</a:t>
            </a:r>
            <a:r>
              <a:rPr lang="en-US" dirty="0"/>
              <a:t>  </a:t>
            </a:r>
          </a:p>
          <a:p>
            <a:r>
              <a:rPr lang="en-US" dirty="0"/>
              <a:t>	Applied </a:t>
            </a:r>
            <a:r>
              <a:rPr lang="en-US" b="1" dirty="0"/>
              <a:t>SMOTE/ADASYN oversampling</a:t>
            </a:r>
            <a:r>
              <a:rPr lang="en-US" dirty="0"/>
              <a:t> to generate synthetic minority samples</a:t>
            </a:r>
          </a:p>
          <a:p>
            <a:endParaRPr lang="en-US" b="1" dirty="0"/>
          </a:p>
          <a:p>
            <a:r>
              <a:rPr lang="en-US" b="1" dirty="0"/>
              <a:t>Evaluation Metrics</a:t>
            </a:r>
          </a:p>
          <a:p>
            <a:r>
              <a:rPr lang="en-US" dirty="0"/>
              <a:t>	Accuracy alone is misleading</a:t>
            </a:r>
          </a:p>
          <a:p>
            <a:r>
              <a:rPr lang="en-US" dirty="0"/>
              <a:t>	Use </a:t>
            </a:r>
            <a:r>
              <a:rPr lang="en-US" b="1" dirty="0"/>
              <a:t>Balanced Accuracy, F1-score, and PR-AUC</a:t>
            </a:r>
            <a:r>
              <a:rPr lang="en-US" dirty="0"/>
              <a:t> to ensure performance reflects minority 		class capture</a:t>
            </a:r>
          </a:p>
          <a:p>
            <a:endParaRPr lang="en-US" dirty="0"/>
          </a:p>
        </p:txBody>
      </p:sp>
      <p:pic>
        <p:nvPicPr>
          <p:cNvPr id="4" name="Picture 3" descr="A graph with a bar and a number of bars&#10;&#10;AI-generated content may be incorrect.">
            <a:extLst>
              <a:ext uri="{FF2B5EF4-FFF2-40B4-BE49-F238E27FC236}">
                <a16:creationId xmlns:a16="http://schemas.microsoft.com/office/drawing/2014/main" id="{FDB893AC-5823-ED26-A324-A1B093663E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3837" y="1857749"/>
            <a:ext cx="2546865" cy="1571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7750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7ED4A5-3698-DEBD-56CA-0B351FF63F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F42937F-9571-A293-5B1D-253B1135189A}"/>
              </a:ext>
            </a:extLst>
          </p:cNvPr>
          <p:cNvSpPr txBox="1"/>
          <p:nvPr/>
        </p:nvSpPr>
        <p:spPr>
          <a:xfrm>
            <a:off x="138224" y="180753"/>
            <a:ext cx="63560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Residence Area Type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38354B-1865-D13E-ADB8-3CA058E69986}"/>
              </a:ext>
            </a:extLst>
          </p:cNvPr>
          <p:cNvSpPr txBox="1"/>
          <p:nvPr/>
        </p:nvSpPr>
        <p:spPr>
          <a:xfrm>
            <a:off x="264041" y="1403498"/>
            <a:ext cx="1183581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Exploratory Analysis</a:t>
            </a:r>
            <a:endParaRPr lang="en-US" dirty="0"/>
          </a:p>
          <a:p>
            <a:r>
              <a:rPr lang="en-US" dirty="0"/>
              <a:t>	Renewal rates nearly identical for </a:t>
            </a:r>
            <a:r>
              <a:rPr lang="en-US" b="1" dirty="0"/>
              <a:t>Urban vs Rural</a:t>
            </a:r>
            <a:r>
              <a:rPr lang="en-US" dirty="0"/>
              <a:t> customers</a:t>
            </a:r>
          </a:p>
          <a:p>
            <a:r>
              <a:rPr lang="en-US" dirty="0"/>
              <a:t>	Suggests </a:t>
            </a:r>
            <a:r>
              <a:rPr lang="en-US" b="1" dirty="0"/>
              <a:t>minimal predictive power</a:t>
            </a:r>
            <a:endParaRPr lang="en-US" dirty="0"/>
          </a:p>
          <a:p>
            <a:r>
              <a:rPr lang="en-US" b="1" dirty="0"/>
              <a:t>Multivariate Interaction</a:t>
            </a:r>
            <a:endParaRPr lang="en-US" dirty="0"/>
          </a:p>
          <a:p>
            <a:r>
              <a:rPr lang="en-US" dirty="0"/>
              <a:t>	Tested interactions with </a:t>
            </a:r>
            <a:r>
              <a:rPr lang="en-US" b="1" dirty="0"/>
              <a:t>premium, age, income, late payments, underwriting score, and sourcing channel</a:t>
            </a:r>
            <a:endParaRPr lang="en-US" dirty="0"/>
          </a:p>
          <a:p>
            <a:r>
              <a:rPr lang="en-US" dirty="0"/>
              <a:t>	Differences in renewal rates remained negligible (</a:t>
            </a:r>
            <a:r>
              <a:rPr lang="en-US" b="1" dirty="0"/>
              <a:t>&lt;3%</a:t>
            </a:r>
            <a:r>
              <a:rPr lang="en-US" dirty="0"/>
              <a:t>)</a:t>
            </a:r>
          </a:p>
          <a:p>
            <a:r>
              <a:rPr lang="en-US" b="1" dirty="0"/>
              <a:t>Conclusion</a:t>
            </a:r>
            <a:endParaRPr lang="en-US" dirty="0"/>
          </a:p>
          <a:p>
            <a:r>
              <a:rPr lang="en-US" b="1" dirty="0"/>
              <a:t>	Tree-based models</a:t>
            </a:r>
            <a:r>
              <a:rPr lang="en-US" dirty="0"/>
              <a:t> → Feature can be retained (automatically down-weighted if weak)</a:t>
            </a:r>
          </a:p>
          <a:p>
            <a:r>
              <a:rPr lang="en-US" b="1" dirty="0"/>
              <a:t>	Statistical models</a:t>
            </a:r>
            <a:r>
              <a:rPr lang="en-US" dirty="0"/>
              <a:t> → Safe to drop to reduce noise and improve model stability</a:t>
            </a:r>
          </a:p>
          <a:p>
            <a:endParaRPr lang="en-US" dirty="0"/>
          </a:p>
        </p:txBody>
      </p:sp>
      <p:pic>
        <p:nvPicPr>
          <p:cNvPr id="6" name="Picture 5" descr="A screenshot of a graph&#10;&#10;AI-generated content may be incorrect.">
            <a:extLst>
              <a:ext uri="{FF2B5EF4-FFF2-40B4-BE49-F238E27FC236}">
                <a16:creationId xmlns:a16="http://schemas.microsoft.com/office/drawing/2014/main" id="{2C8EC4CD-5F28-DB3D-EF9D-1CCEF0B5E1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1676" y="4096514"/>
            <a:ext cx="4318440" cy="2495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4781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9F3222-696B-15F1-A9B0-D85E595DCC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8B89EE3-2BF8-DBF5-DBF7-0085BDB4F441}"/>
              </a:ext>
            </a:extLst>
          </p:cNvPr>
          <p:cNvSpPr txBox="1"/>
          <p:nvPr/>
        </p:nvSpPr>
        <p:spPr>
          <a:xfrm>
            <a:off x="563526" y="871871"/>
            <a:ext cx="1039181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Higher late payment counts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→ strongly associated with non-renewal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% Premium Paid by Cash/Credit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→ clearer separation, with non-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renewers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peaking at higher values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F76BD4-50B4-D1C8-DB57-5964C5EB1B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655" y="1613859"/>
            <a:ext cx="7772400" cy="2099193"/>
          </a:xfrm>
          <a:prstGeom prst="rect">
            <a:avLst/>
          </a:prstGeom>
        </p:spPr>
      </p:pic>
      <p:pic>
        <p:nvPicPr>
          <p:cNvPr id="3" name="Picture 2" descr="A screenshot of a graph&#10;&#10;AI-generated content may be incorrect.">
            <a:extLst>
              <a:ext uri="{FF2B5EF4-FFF2-40B4-BE49-F238E27FC236}">
                <a16:creationId xmlns:a16="http://schemas.microsoft.com/office/drawing/2014/main" id="{5079A2DD-E714-40C5-19EE-1A4B891AD9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6351" y="2771525"/>
            <a:ext cx="4905649" cy="4086475"/>
          </a:xfrm>
          <a:prstGeom prst="rect">
            <a:avLst/>
          </a:prstGeom>
        </p:spPr>
      </p:pic>
      <p:pic>
        <p:nvPicPr>
          <p:cNvPr id="2" name="Picture 1" descr="A graph with green bars&#10;&#10;AI-generated content may be incorrect.">
            <a:extLst>
              <a:ext uri="{FF2B5EF4-FFF2-40B4-BE49-F238E27FC236}">
                <a16:creationId xmlns:a16="http://schemas.microsoft.com/office/drawing/2014/main" id="{A98E94CC-C0C2-179B-62A6-00C1E9008C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8866" y="3679925"/>
            <a:ext cx="6443021" cy="2880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8774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A5CEA1-464E-FE2A-A85D-3A15E17590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group of graphs showing different sizes of data&#10;&#10;AI-generated content may be incorrect.">
            <a:extLst>
              <a:ext uri="{FF2B5EF4-FFF2-40B4-BE49-F238E27FC236}">
                <a16:creationId xmlns:a16="http://schemas.microsoft.com/office/drawing/2014/main" id="{2B41FAA6-31F3-62A0-C93C-62449DFC94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4098" y="1856090"/>
            <a:ext cx="7503803" cy="427286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93482AA-CFAC-D308-8A34-37BAE257E518}"/>
              </a:ext>
            </a:extLst>
          </p:cNvPr>
          <p:cNvSpPr txBox="1"/>
          <p:nvPr/>
        </p:nvSpPr>
        <p:spPr>
          <a:xfrm>
            <a:off x="778329" y="1273425"/>
            <a:ext cx="9069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b="1" dirty="0"/>
              <a:t>Heavy overlap between </a:t>
            </a:r>
            <a:r>
              <a:rPr lang="en-US" b="1" dirty="0" err="1"/>
              <a:t>renewers</a:t>
            </a:r>
            <a:r>
              <a:rPr lang="en-US" b="1" dirty="0"/>
              <a:t> and non-</a:t>
            </a:r>
            <a:r>
              <a:rPr lang="en-US" b="1" dirty="0" err="1"/>
              <a:t>renewers</a:t>
            </a:r>
            <a:r>
              <a:rPr lang="en-US" b="1" dirty="0"/>
              <a:t> across most features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85ECBE-C9FA-101F-F375-CC637D21A903}"/>
              </a:ext>
            </a:extLst>
          </p:cNvPr>
          <p:cNvSpPr txBox="1"/>
          <p:nvPr/>
        </p:nvSpPr>
        <p:spPr>
          <a:xfrm>
            <a:off x="956930" y="124695"/>
            <a:ext cx="43578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/>
              <a:t>Density Plots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29134807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A75915-08B8-F4CD-6E60-DF5FCF16D5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group of green and orange bars&#10;&#10;AI-generated content may be incorrect.">
            <a:extLst>
              <a:ext uri="{FF2B5EF4-FFF2-40B4-BE49-F238E27FC236}">
                <a16:creationId xmlns:a16="http://schemas.microsoft.com/office/drawing/2014/main" id="{793FE363-8591-5D60-6835-811CD10ACB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7274" y="1345258"/>
            <a:ext cx="6302810" cy="511409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AD8BD91-0857-C598-4504-EBF64B009ED8}"/>
              </a:ext>
            </a:extLst>
          </p:cNvPr>
          <p:cNvSpPr txBox="1"/>
          <p:nvPr/>
        </p:nvSpPr>
        <p:spPr>
          <a:xfrm>
            <a:off x="1087610" y="829339"/>
            <a:ext cx="9129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Higher income</a:t>
            </a:r>
            <a:r>
              <a:rPr lang="en-US" dirty="0"/>
              <a:t>, </a:t>
            </a:r>
            <a:r>
              <a:rPr lang="en-US" b="1" dirty="0"/>
              <a:t>more premiums paid</a:t>
            </a:r>
            <a:r>
              <a:rPr lang="en-US" dirty="0"/>
              <a:t>, and </a:t>
            </a:r>
            <a:r>
              <a:rPr lang="en-US" b="1" dirty="0"/>
              <a:t>older age</a:t>
            </a:r>
            <a:r>
              <a:rPr lang="en-US" dirty="0"/>
              <a:t> → positively associated with renewal</a:t>
            </a:r>
          </a:p>
        </p:txBody>
      </p:sp>
    </p:spTree>
    <p:extLst>
      <p:ext uri="{BB962C8B-B14F-4D97-AF65-F5344CB8AC3E}">
        <p14:creationId xmlns:p14="http://schemas.microsoft.com/office/powerpoint/2010/main" val="38452915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991C45-2608-DE12-77CA-61658D1B2E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A6FAB87-5507-B34F-1352-B7EA3BBFC4F0}"/>
              </a:ext>
            </a:extLst>
          </p:cNvPr>
          <p:cNvSpPr txBox="1"/>
          <p:nvPr/>
        </p:nvSpPr>
        <p:spPr>
          <a:xfrm>
            <a:off x="673876" y="1249471"/>
            <a:ext cx="9958682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="1" dirty="0"/>
          </a:p>
          <a:p>
            <a:r>
              <a:rPr lang="en-US" b="1" dirty="0"/>
              <a:t>The Foundation</a:t>
            </a:r>
          </a:p>
          <a:p>
            <a:pPr lvl="1"/>
            <a:r>
              <a:rPr lang="en-US" sz="1600" dirty="0"/>
              <a:t>Renewals are the backbone of insurer revenue and growth</a:t>
            </a:r>
          </a:p>
          <a:p>
            <a:pPr lvl="1"/>
            <a:r>
              <a:rPr lang="en-US" sz="1600" dirty="0"/>
              <a:t>Retaining customers is more cost-effective than acquiring new ones</a:t>
            </a:r>
          </a:p>
          <a:p>
            <a:endParaRPr lang="en-US" dirty="0"/>
          </a:p>
          <a:p>
            <a:r>
              <a:rPr lang="en-US" b="1" dirty="0"/>
              <a:t>The Challenge</a:t>
            </a:r>
            <a:endParaRPr lang="en-US" dirty="0"/>
          </a:p>
          <a:p>
            <a:pPr lvl="1"/>
            <a:r>
              <a:rPr lang="en-US" sz="1600" dirty="0"/>
              <a:t>Renewal decisions are uncertain and influenced by many factors</a:t>
            </a:r>
          </a:p>
          <a:p>
            <a:pPr lvl="1"/>
            <a:r>
              <a:rPr lang="en-US" sz="1600" dirty="0"/>
              <a:t>Missed renewals cause revenue loss and weaken customer trust</a:t>
            </a:r>
          </a:p>
          <a:p>
            <a:endParaRPr lang="en-US" dirty="0"/>
          </a:p>
          <a:p>
            <a:r>
              <a:rPr lang="en-US" b="1" dirty="0"/>
              <a:t>Why It Matters</a:t>
            </a:r>
            <a:endParaRPr lang="en-US" dirty="0"/>
          </a:p>
          <a:p>
            <a:pPr lvl="1"/>
            <a:r>
              <a:rPr lang="en-US" sz="1600" dirty="0"/>
              <a:t>Predicting renewals helps engage at-risk customers proactively</a:t>
            </a:r>
          </a:p>
          <a:p>
            <a:pPr lvl="1"/>
            <a:r>
              <a:rPr lang="en-US" sz="1600" dirty="0"/>
              <a:t>Strong renewal rates build loyalty and ensure business sustainability</a:t>
            </a:r>
          </a:p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79EF59-1CF6-DF90-2D29-ED9388720ED5}"/>
              </a:ext>
            </a:extLst>
          </p:cNvPr>
          <p:cNvSpPr txBox="1"/>
          <p:nvPr/>
        </p:nvSpPr>
        <p:spPr>
          <a:xfrm>
            <a:off x="588815" y="326141"/>
            <a:ext cx="97190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/>
              <a:t>Insurance Renewal – Overview</a:t>
            </a:r>
          </a:p>
        </p:txBody>
      </p:sp>
    </p:spTree>
    <p:extLst>
      <p:ext uri="{BB962C8B-B14F-4D97-AF65-F5344CB8AC3E}">
        <p14:creationId xmlns:p14="http://schemas.microsoft.com/office/powerpoint/2010/main" val="40803295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EDDD05-278C-6FD0-F4E7-E9FD34CF5A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C4E54FD-6645-C7A0-E0AF-D5B6331BBE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3966" y="3686355"/>
            <a:ext cx="3797299" cy="29146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BCFDD79-56C2-A837-171B-2AFA9E8D8A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3916" y="3547116"/>
            <a:ext cx="3443417" cy="31931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B2F66A0-FBD1-7327-8DDE-1B8961F934DD}"/>
              </a:ext>
            </a:extLst>
          </p:cNvPr>
          <p:cNvSpPr txBox="1"/>
          <p:nvPr/>
        </p:nvSpPr>
        <p:spPr>
          <a:xfrm>
            <a:off x="482201" y="375114"/>
            <a:ext cx="1095812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PCA Projection – Customer Renewal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8C291A-ABA2-DDE3-93A7-D39059AF5C9C}"/>
              </a:ext>
            </a:extLst>
          </p:cNvPr>
          <p:cNvSpPr txBox="1"/>
          <p:nvPr/>
        </p:nvSpPr>
        <p:spPr>
          <a:xfrm>
            <a:off x="482201" y="1298444"/>
            <a:ext cx="11527386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2D &amp; 3D PCA plots</a:t>
            </a:r>
            <a:r>
              <a:rPr lang="en-US" dirty="0"/>
              <a:t> show </a:t>
            </a:r>
            <a:r>
              <a:rPr lang="en-US" b="1" dirty="0"/>
              <a:t>substantial overlap</a:t>
            </a:r>
            <a:r>
              <a:rPr lang="en-US" dirty="0"/>
              <a:t> between </a:t>
            </a:r>
            <a:r>
              <a:rPr lang="en-US" dirty="0" err="1"/>
              <a:t>renewers</a:t>
            </a:r>
            <a:r>
              <a:rPr lang="en-US" dirty="0"/>
              <a:t> (1) and non-</a:t>
            </a:r>
            <a:r>
              <a:rPr lang="en-US" dirty="0" err="1"/>
              <a:t>renewers</a:t>
            </a:r>
            <a:r>
              <a:rPr lang="en-US" dirty="0"/>
              <a:t> (0).</a:t>
            </a:r>
          </a:p>
          <a:p>
            <a:r>
              <a:rPr lang="en-US" dirty="0"/>
              <a:t>Indicates that </a:t>
            </a:r>
            <a:r>
              <a:rPr lang="en-US" b="1" dirty="0"/>
              <a:t>dominant variance directions</a:t>
            </a:r>
            <a:r>
              <a:rPr lang="en-US" dirty="0"/>
              <a:t> in the data do not cleanly separate the classes.</a:t>
            </a:r>
          </a:p>
          <a:p>
            <a:r>
              <a:rPr lang="en-US" dirty="0"/>
              <a:t>Renewal behavior is driven by </a:t>
            </a:r>
            <a:r>
              <a:rPr lang="en-US" b="1" dirty="0"/>
              <a:t>complex, non-linear feature interactions</a:t>
            </a:r>
            <a:r>
              <a:rPr lang="en-US" dirty="0"/>
              <a:t>, not simple variance.</a:t>
            </a:r>
          </a:p>
          <a:p>
            <a:endParaRPr lang="en-US" b="1" dirty="0"/>
          </a:p>
          <a:p>
            <a:r>
              <a:rPr lang="en-US" b="1" dirty="0"/>
              <a:t>Implication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Linear models relying only on variance (e.g., plain Logistic Regression without interactions) may underperform.</a:t>
            </a:r>
          </a:p>
          <a:p>
            <a:pPr lvl="1"/>
            <a:r>
              <a:rPr lang="en-US" b="1" dirty="0"/>
              <a:t>Tree-based ensembles</a:t>
            </a:r>
            <a:r>
              <a:rPr lang="en-US" dirty="0"/>
              <a:t> (Random Forest, </a:t>
            </a:r>
            <a:r>
              <a:rPr lang="en-US" dirty="0" err="1"/>
              <a:t>XGBoost</a:t>
            </a:r>
            <a:r>
              <a:rPr lang="en-US" dirty="0"/>
              <a:t>, Gradient Boosting) </a:t>
            </a:r>
          </a:p>
          <a:p>
            <a:pPr lvl="1"/>
            <a:r>
              <a:rPr lang="en-US" dirty="0"/>
              <a:t>and other non-linear algorithms are better suited to capture these interactions.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98165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5061CE-A9D8-440A-2863-822FBD11E6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4DFA511-0AD2-DE51-1FFB-9F7A918EE135}"/>
              </a:ext>
            </a:extLst>
          </p:cNvPr>
          <p:cNvSpPr txBox="1"/>
          <p:nvPr/>
        </p:nvSpPr>
        <p:spPr>
          <a:xfrm>
            <a:off x="568411" y="197708"/>
            <a:ext cx="761022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Overall EDA Conclusions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594CE0-897B-533E-44F3-5986C580673A}"/>
              </a:ext>
            </a:extLst>
          </p:cNvPr>
          <p:cNvSpPr txBox="1"/>
          <p:nvPr/>
        </p:nvSpPr>
        <p:spPr>
          <a:xfrm>
            <a:off x="358346" y="1309816"/>
            <a:ext cx="1104694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US" b="1" dirty="0"/>
              <a:t>Class Imbalance</a:t>
            </a:r>
            <a:r>
              <a:rPr lang="en-US" dirty="0"/>
              <a:t> → 93% renewals vs 7% non-renewals; requires resampling/weighting</a:t>
            </a:r>
          </a:p>
          <a:p>
            <a:endParaRPr lang="en-US" dirty="0"/>
          </a:p>
          <a:p>
            <a:r>
              <a:rPr lang="en-US" b="1" dirty="0"/>
              <a:t>Feature Correlations</a:t>
            </a:r>
            <a:r>
              <a:rPr lang="en-US" dirty="0"/>
              <a:t> →</a:t>
            </a:r>
          </a:p>
          <a:p>
            <a:pPr lvl="1"/>
            <a:r>
              <a:rPr lang="en-US" dirty="0"/>
              <a:t>Negative: % Premium Paid by Cash/Credit, Late Payments</a:t>
            </a:r>
          </a:p>
          <a:p>
            <a:pPr lvl="1"/>
            <a:r>
              <a:rPr lang="en-US" dirty="0"/>
              <a:t>Positive: Age, Underwriting Score, Premium</a:t>
            </a:r>
          </a:p>
          <a:p>
            <a:pPr lvl="1"/>
            <a:r>
              <a:rPr lang="en-US" dirty="0"/>
              <a:t>No single dominant predictor → predictive strength from </a:t>
            </a:r>
            <a:r>
              <a:rPr lang="en-US" b="1" dirty="0"/>
              <a:t>combined weak signals</a:t>
            </a:r>
          </a:p>
          <a:p>
            <a:pPr lvl="1"/>
            <a:endParaRPr lang="en-US" dirty="0"/>
          </a:p>
          <a:p>
            <a:r>
              <a:rPr lang="en-US" b="1" dirty="0"/>
              <a:t>Categorical Feature (Residence Area Type)</a:t>
            </a:r>
            <a:r>
              <a:rPr lang="en-US" dirty="0"/>
              <a:t> → Minimal impact on renewal, low predictive power</a:t>
            </a:r>
          </a:p>
          <a:p>
            <a:endParaRPr lang="en-US" dirty="0"/>
          </a:p>
          <a:p>
            <a:r>
              <a:rPr lang="en-US" b="1" dirty="0"/>
              <a:t>Density Plots</a:t>
            </a:r>
            <a:r>
              <a:rPr lang="en-US" dirty="0"/>
              <a:t> → Higher income, more premiums, older customers renew more; late payments strongly linked to 	non-renewal</a:t>
            </a:r>
          </a:p>
          <a:p>
            <a:endParaRPr lang="en-US" dirty="0"/>
          </a:p>
          <a:p>
            <a:r>
              <a:rPr lang="en-US" b="1" dirty="0"/>
              <a:t>PCA Visualization</a:t>
            </a:r>
            <a:r>
              <a:rPr lang="en-US" dirty="0"/>
              <a:t> → Strong overlap between classes; renewal driven by </a:t>
            </a:r>
            <a:r>
              <a:rPr lang="en-US" b="1" dirty="0"/>
              <a:t>non-linear feature interactions</a:t>
            </a:r>
          </a:p>
          <a:p>
            <a:endParaRPr lang="en-US" dirty="0"/>
          </a:p>
          <a:p>
            <a:r>
              <a:rPr lang="en-US" b="1" dirty="0"/>
              <a:t>Modeling Implication</a:t>
            </a:r>
            <a:r>
              <a:rPr lang="en-US" dirty="0"/>
              <a:t> → Tree-based ensembles best suited to capture these relationships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72398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E2C6B5-6ACE-0CC1-9924-0D229F269B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B92226D-9FCA-634C-F628-1F7240E6B7FF}"/>
              </a:ext>
            </a:extLst>
          </p:cNvPr>
          <p:cNvSpPr txBox="1"/>
          <p:nvPr/>
        </p:nvSpPr>
        <p:spPr>
          <a:xfrm>
            <a:off x="716692" y="210065"/>
            <a:ext cx="892872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Feature Engineering (Applied)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B561A3-FB92-582C-2EAD-02AC2DDCD4E1}"/>
              </a:ext>
            </a:extLst>
          </p:cNvPr>
          <p:cNvSpPr txBox="1"/>
          <p:nvPr/>
        </p:nvSpPr>
        <p:spPr>
          <a:xfrm>
            <a:off x="863221" y="1569308"/>
            <a:ext cx="11215763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Transformations Applied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Converted </a:t>
            </a:r>
            <a:r>
              <a:rPr lang="en-US" dirty="0" err="1"/>
              <a:t>age_in_days</a:t>
            </a:r>
            <a:r>
              <a:rPr lang="en-US" dirty="0"/>
              <a:t> → </a:t>
            </a:r>
            <a:r>
              <a:rPr lang="en-US" dirty="0" err="1"/>
              <a:t>age_in_years</a:t>
            </a:r>
            <a:r>
              <a:rPr lang="en-US" dirty="0"/>
              <a:t> for interpretability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One-hot encoding for categorical features (</a:t>
            </a:r>
            <a:r>
              <a:rPr lang="en-US" dirty="0" err="1"/>
              <a:t>sourcing_channel</a:t>
            </a:r>
            <a:r>
              <a:rPr lang="en-US" dirty="0"/>
              <a:t>, </a:t>
            </a:r>
            <a:r>
              <a:rPr lang="en-US" dirty="0" err="1"/>
              <a:t>residence_area_type</a:t>
            </a:r>
            <a:r>
              <a:rPr lang="en-US" dirty="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Normalized continuous features (Income, Premium, Age, Underwriting Score) for scale-sensitive models</a:t>
            </a:r>
          </a:p>
          <a:p>
            <a:pPr lvl="1"/>
            <a:endParaRPr lang="en-US" dirty="0"/>
          </a:p>
          <a:p>
            <a:r>
              <a:rPr lang="en-US" b="1" dirty="0"/>
              <a:t>Conclusion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These steps made raw data more interpretable and model-friendly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Ensured compatibility with both statistical and tree-based algorithms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00056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FB5177-14FE-6CEC-E9C8-BF338268F8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2C0AE36-7FB5-E3D8-1289-5D9EF88D3BD9}"/>
              </a:ext>
            </a:extLst>
          </p:cNvPr>
          <p:cNvSpPr txBox="1"/>
          <p:nvPr/>
        </p:nvSpPr>
        <p:spPr>
          <a:xfrm>
            <a:off x="222421" y="358346"/>
            <a:ext cx="1199559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/>
              <a:t>Feature Engineering (New derived features)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F0FA64-D262-5CF1-6342-125EAD53539A}"/>
              </a:ext>
            </a:extLst>
          </p:cNvPr>
          <p:cNvSpPr txBox="1"/>
          <p:nvPr/>
        </p:nvSpPr>
        <p:spPr>
          <a:xfrm>
            <a:off x="420128" y="1519881"/>
            <a:ext cx="1029317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New Features to Explore</a:t>
            </a:r>
          </a:p>
          <a:p>
            <a:endParaRPr lang="en-US" dirty="0"/>
          </a:p>
          <a:p>
            <a:pPr lvl="1"/>
            <a:r>
              <a:rPr lang="en-US" b="1" dirty="0"/>
              <a:t>Total Late Payments</a:t>
            </a:r>
            <a:r>
              <a:rPr lang="en-US" dirty="0"/>
              <a:t> = Sum of 3 late payment features → captures overall delinquency</a:t>
            </a:r>
          </a:p>
          <a:p>
            <a:pPr lvl="1"/>
            <a:r>
              <a:rPr lang="en-US" b="1" dirty="0"/>
              <a:t>Late Payment Ratio</a:t>
            </a:r>
            <a:r>
              <a:rPr lang="en-US" dirty="0"/>
              <a:t> = Total Late Payments ÷ Premiums Paid → delinquency adjusted for tenure</a:t>
            </a:r>
          </a:p>
          <a:p>
            <a:pPr lvl="1"/>
            <a:r>
              <a:rPr lang="en-US" b="1" dirty="0"/>
              <a:t>Premium-to-Income Ratio</a:t>
            </a:r>
            <a:r>
              <a:rPr lang="en-US" dirty="0"/>
              <a:t> = Premium ÷ Income → affordability signal</a:t>
            </a:r>
          </a:p>
          <a:p>
            <a:endParaRPr lang="en-US" b="1" dirty="0"/>
          </a:p>
          <a:p>
            <a:r>
              <a:rPr lang="en-US" b="1" dirty="0"/>
              <a:t>Conclusion</a:t>
            </a:r>
            <a:endParaRPr lang="en-US" dirty="0"/>
          </a:p>
          <a:p>
            <a:pPr lvl="1"/>
            <a:r>
              <a:rPr lang="en-US" dirty="0"/>
              <a:t>These engineered ratios may strengthen predictive signal</a:t>
            </a:r>
          </a:p>
          <a:p>
            <a:pPr lvl="1"/>
            <a:r>
              <a:rPr lang="en-US" dirty="0"/>
              <a:t>Especially useful for statistical models that don’t capture interactions automatically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0042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9CB676-927A-9529-FA95-6EA14EB1DA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11EF6F6-08F5-E78B-E43A-99CB2D2F1CC3}"/>
              </a:ext>
            </a:extLst>
          </p:cNvPr>
          <p:cNvSpPr txBox="1"/>
          <p:nvPr/>
        </p:nvSpPr>
        <p:spPr>
          <a:xfrm>
            <a:off x="222421" y="358346"/>
            <a:ext cx="59538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Modeling Summary</a:t>
            </a:r>
            <a:endParaRPr lang="en-US" sz="5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E8B05A-F87B-BE79-16E1-463E67FEDC5C}"/>
              </a:ext>
            </a:extLst>
          </p:cNvPr>
          <p:cNvSpPr txBox="1"/>
          <p:nvPr/>
        </p:nvSpPr>
        <p:spPr>
          <a:xfrm>
            <a:off x="420128" y="1519881"/>
            <a:ext cx="10293179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Objective</a:t>
            </a:r>
            <a:br>
              <a:rPr lang="en-US" dirty="0"/>
            </a:br>
            <a:r>
              <a:rPr lang="en-US" dirty="0"/>
              <a:t>The goal is to build a robust classification model to </a:t>
            </a:r>
            <a:r>
              <a:rPr lang="en-US" b="1" dirty="0"/>
              <a:t>predict the likelihood of non-renewal </a:t>
            </a:r>
            <a:r>
              <a:rPr lang="en-US" dirty="0"/>
              <a:t>(customer churn), enabling insurers to proactively engage at-risk customers and improve retention.</a:t>
            </a:r>
          </a:p>
          <a:p>
            <a:endParaRPr lang="en-US" dirty="0"/>
          </a:p>
          <a:p>
            <a:r>
              <a:rPr lang="en-US" b="1" dirty="0"/>
              <a:t>Modeling Approach</a:t>
            </a:r>
            <a:br>
              <a:rPr lang="en-US" dirty="0"/>
            </a:br>
            <a:r>
              <a:rPr lang="en-US" dirty="0"/>
              <a:t>We are following a consistent pipeline across all models:</a:t>
            </a:r>
          </a:p>
          <a:p>
            <a:r>
              <a:rPr lang="en-US" dirty="0"/>
              <a:t>Preprocessing and feature engineering (age conversion, one-hot encoding, normalization)</a:t>
            </a:r>
          </a:p>
          <a:p>
            <a:r>
              <a:rPr lang="en-US" dirty="0"/>
              <a:t>Addressing class imbalance (Class Weights, SMOTE/ADASYN)</a:t>
            </a:r>
          </a:p>
          <a:p>
            <a:r>
              <a:rPr lang="en-US" dirty="0"/>
              <a:t>Splitting dataset using </a:t>
            </a:r>
            <a:r>
              <a:rPr lang="en-US" b="1" dirty="0" err="1"/>
              <a:t>train_test_split</a:t>
            </a:r>
            <a:r>
              <a:rPr lang="en-US" b="1" dirty="0"/>
              <a:t>() with stratification</a:t>
            </a:r>
            <a:r>
              <a:rPr lang="en-US" dirty="0"/>
              <a:t> to preserve class ratios</a:t>
            </a:r>
          </a:p>
          <a:p>
            <a:r>
              <a:rPr lang="en-US" dirty="0"/>
              <a:t>Training multiple classifiers: </a:t>
            </a:r>
            <a:r>
              <a:rPr lang="en-US" b="1" dirty="0"/>
              <a:t>Logistic Regression, Random Forest, </a:t>
            </a:r>
            <a:r>
              <a:rPr lang="en-US" b="1" dirty="0" err="1"/>
              <a:t>XGBoost</a:t>
            </a:r>
            <a:r>
              <a:rPr lang="en-US" b="1" dirty="0"/>
              <a:t>, Neural Networks</a:t>
            </a:r>
            <a:endParaRPr lang="en-US" dirty="0"/>
          </a:p>
          <a:p>
            <a:r>
              <a:rPr lang="en-US" dirty="0"/>
              <a:t>Evaluating models with metrics suited for imbalance and churn capture</a:t>
            </a:r>
          </a:p>
          <a:p>
            <a:endParaRPr lang="en-US" b="1" dirty="0"/>
          </a:p>
          <a:p>
            <a:r>
              <a:rPr lang="en-US" b="1" dirty="0"/>
              <a:t>Evaluation Metrics</a:t>
            </a:r>
            <a:endParaRPr lang="en-US" dirty="0"/>
          </a:p>
          <a:p>
            <a:r>
              <a:rPr lang="en-US" dirty="0"/>
              <a:t>Accuracy is avoided due to imbalance (~93% renewals vs 7% non-renewals)</a:t>
            </a:r>
          </a:p>
          <a:p>
            <a:r>
              <a:rPr lang="en-US" dirty="0"/>
              <a:t>Focus is on:</a:t>
            </a:r>
          </a:p>
          <a:p>
            <a:pPr lvl="1"/>
            <a:r>
              <a:rPr lang="en-US" b="1" dirty="0">
                <a:highlight>
                  <a:srgbClr val="FFFF00"/>
                </a:highlight>
              </a:rPr>
              <a:t>Recall</a:t>
            </a:r>
            <a:r>
              <a:rPr lang="en-US" b="1" dirty="0"/>
              <a:t> (priority)</a:t>
            </a:r>
            <a:r>
              <a:rPr lang="en-US" dirty="0"/>
              <a:t> → to maximize capture of churners (non-renewals)</a:t>
            </a:r>
          </a:p>
          <a:p>
            <a:pPr lvl="1"/>
            <a:r>
              <a:rPr lang="en-US" b="1" dirty="0"/>
              <a:t>F1-score</a:t>
            </a:r>
            <a:r>
              <a:rPr lang="en-US" dirty="0"/>
              <a:t> → to balance recall &amp; precision</a:t>
            </a:r>
          </a:p>
          <a:p>
            <a:pPr lvl="1"/>
            <a:r>
              <a:rPr lang="en-US" b="1" dirty="0"/>
              <a:t>PR-AUC</a:t>
            </a:r>
            <a:r>
              <a:rPr lang="en-US" dirty="0"/>
              <a:t> → to ensure robustness under imbalance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07350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0DA31B-4A2F-C9CE-638D-2F99F9170B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72EC6-C1B6-33AC-9894-8E98312655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/>
              <a:t>Models Trained &amp; Evaluated(Untouched</a:t>
            </a:r>
            <a:br>
              <a:rPr lang="en-IN" sz="4000" dirty="0"/>
            </a:br>
            <a:r>
              <a:rPr lang="en-IN" sz="4000" dirty="0"/>
              <a:t>Data)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328901D1-00FB-31E2-C04E-F4C0F9948C4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13499880"/>
              </p:ext>
            </p:extLst>
          </p:nvPr>
        </p:nvGraphicFramePr>
        <p:xfrm>
          <a:off x="835152" y="1804034"/>
          <a:ext cx="10969751" cy="2946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8240">
                  <a:extLst>
                    <a:ext uri="{9D8B030D-6E8A-4147-A177-3AD203B41FA5}">
                      <a16:colId xmlns:a16="http://schemas.microsoft.com/office/drawing/2014/main" val="302397347"/>
                    </a:ext>
                  </a:extLst>
                </a:gridCol>
                <a:gridCol w="758952">
                  <a:extLst>
                    <a:ext uri="{9D8B030D-6E8A-4147-A177-3AD203B41FA5}">
                      <a16:colId xmlns:a16="http://schemas.microsoft.com/office/drawing/2014/main" val="4013481859"/>
                    </a:ext>
                  </a:extLst>
                </a:gridCol>
                <a:gridCol w="1280160">
                  <a:extLst>
                    <a:ext uri="{9D8B030D-6E8A-4147-A177-3AD203B41FA5}">
                      <a16:colId xmlns:a16="http://schemas.microsoft.com/office/drawing/2014/main" val="198579694"/>
                    </a:ext>
                  </a:extLst>
                </a:gridCol>
                <a:gridCol w="1188720">
                  <a:extLst>
                    <a:ext uri="{9D8B030D-6E8A-4147-A177-3AD203B41FA5}">
                      <a16:colId xmlns:a16="http://schemas.microsoft.com/office/drawing/2014/main" val="151824327"/>
                    </a:ext>
                  </a:extLst>
                </a:gridCol>
                <a:gridCol w="1069848">
                  <a:extLst>
                    <a:ext uri="{9D8B030D-6E8A-4147-A177-3AD203B41FA5}">
                      <a16:colId xmlns:a16="http://schemas.microsoft.com/office/drawing/2014/main" val="2977424832"/>
                    </a:ext>
                  </a:extLst>
                </a:gridCol>
                <a:gridCol w="1353312">
                  <a:extLst>
                    <a:ext uri="{9D8B030D-6E8A-4147-A177-3AD203B41FA5}">
                      <a16:colId xmlns:a16="http://schemas.microsoft.com/office/drawing/2014/main" val="4046171905"/>
                    </a:ext>
                  </a:extLst>
                </a:gridCol>
                <a:gridCol w="996696">
                  <a:extLst>
                    <a:ext uri="{9D8B030D-6E8A-4147-A177-3AD203B41FA5}">
                      <a16:colId xmlns:a16="http://schemas.microsoft.com/office/drawing/2014/main" val="3253556755"/>
                    </a:ext>
                  </a:extLst>
                </a:gridCol>
                <a:gridCol w="3163823">
                  <a:extLst>
                    <a:ext uri="{9D8B030D-6E8A-4147-A177-3AD203B41FA5}">
                      <a16:colId xmlns:a16="http://schemas.microsoft.com/office/drawing/2014/main" val="1574475124"/>
                    </a:ext>
                  </a:extLst>
                </a:gridCol>
              </a:tblGrid>
              <a:tr h="49115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dirty="0"/>
                        <a:t>Model</a:t>
                      </a:r>
                      <a:endParaRPr lang="en-IN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dirty="0"/>
                        <a:t>Recall (Class 0)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/>
                        <a:t>Recall (Class 1)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/>
                        <a:t>F1 (Class 0)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/>
                        <a:t>F1 (Class 1)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/>
                        <a:t>ROC-AUC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/>
                        <a:t>Verdict / Notes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17076836"/>
                  </a:ext>
                </a:extLst>
              </a:tr>
              <a:tr h="49115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1"/>
                        <a:t>Logistic Regression</a:t>
                      </a:r>
                      <a:endParaRPr lang="en-IN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/>
                        <a:t>0.9381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/>
                        <a:t>0.123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dirty="0"/>
                        <a:t>0.9926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/>
                        <a:t>0.1994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/>
                        <a:t>0.9678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/>
                        <a:t>0.8319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dirty="0"/>
                        <a:t>Interpretable &amp; fast baseline. Moderate recall for Class 0.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13345263"/>
                  </a:ext>
                </a:extLst>
              </a:tr>
              <a:tr h="49115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1"/>
                        <a:t>XGBoost</a:t>
                      </a:r>
                      <a:endParaRPr lang="en-IN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/>
                        <a:t>0.9354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/>
                        <a:t>0.145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/>
                        <a:t>0.9882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1" dirty="0"/>
                        <a:t>0.2195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dirty="0"/>
                        <a:t>0.9663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/>
                        <a:t>0.8205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b="1" dirty="0"/>
                        <a:t>Best F1 on Class 0</a:t>
                      </a:r>
                      <a:r>
                        <a:rPr lang="en-US" sz="1200" dirty="0"/>
                        <a:t>, fast training, well-balanced.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1684964"/>
                  </a:ext>
                </a:extLst>
              </a:tr>
              <a:tr h="49115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1"/>
                        <a:t>Gradient Boosting</a:t>
                      </a:r>
                      <a:endParaRPr lang="en-IN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/>
                        <a:t>0.9376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dirty="0"/>
                        <a:t>0.124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/>
                        <a:t>0.9920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/>
                        <a:t>0.1994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dirty="0"/>
                        <a:t>0.9676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1"/>
                        <a:t>0.8452</a:t>
                      </a:r>
                      <a:endParaRPr lang="en-IN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b="1" dirty="0"/>
                        <a:t>Best ROC-AUC</a:t>
                      </a:r>
                      <a:r>
                        <a:rPr lang="en-US" sz="1200" dirty="0"/>
                        <a:t>, great balance across metrics.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29156476"/>
                  </a:ext>
                </a:extLst>
              </a:tr>
              <a:tr h="49115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1"/>
                        <a:t>Random Forest</a:t>
                      </a:r>
                      <a:endParaRPr lang="en-IN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/>
                        <a:t>0.9376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/>
                        <a:t>0.111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/>
                        <a:t>0.9928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/>
                        <a:t>0.1821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/>
                        <a:t>0.9675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/>
                        <a:t>0.8260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dirty="0"/>
                        <a:t>Stable, good fallback, weaker on Class 0 recall.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4100317"/>
                  </a:ext>
                </a:extLst>
              </a:tr>
              <a:tr h="49115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1"/>
                        <a:t>SVM</a:t>
                      </a:r>
                      <a:endParaRPr lang="en-IN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/>
                        <a:t>0.9374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/>
                        <a:t>0.000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1"/>
                        <a:t>1.0000</a:t>
                      </a:r>
                      <a:endParaRPr lang="en-IN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/>
                        <a:t>0.0000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/>
                        <a:t>0.9677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/>
                        <a:t>0.5066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dirty="0"/>
                        <a:t>Ignores Class 0 entirely — </a:t>
                      </a:r>
                      <a:r>
                        <a:rPr lang="en-US" sz="1200" b="1" dirty="0"/>
                        <a:t>not usable</a:t>
                      </a:r>
                      <a:r>
                        <a:rPr lang="en-US" sz="1200" dirty="0"/>
                        <a:t> for churn detection.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719532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893558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E1F382-551A-39AD-D4BC-BB8DB0AA7C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105E8B-39C8-8193-DB3D-9F2759073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/>
              <a:t>Models Trained &amp; Evaluated(over sampled data)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2D74FF9E-0E13-4BCC-44AF-6BAB86919E5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48584914"/>
              </p:ext>
            </p:extLst>
          </p:nvPr>
        </p:nvGraphicFramePr>
        <p:xfrm>
          <a:off x="835152" y="1804034"/>
          <a:ext cx="10969751" cy="2946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8240">
                  <a:extLst>
                    <a:ext uri="{9D8B030D-6E8A-4147-A177-3AD203B41FA5}">
                      <a16:colId xmlns:a16="http://schemas.microsoft.com/office/drawing/2014/main" val="302397347"/>
                    </a:ext>
                  </a:extLst>
                </a:gridCol>
                <a:gridCol w="758952">
                  <a:extLst>
                    <a:ext uri="{9D8B030D-6E8A-4147-A177-3AD203B41FA5}">
                      <a16:colId xmlns:a16="http://schemas.microsoft.com/office/drawing/2014/main" val="4013481859"/>
                    </a:ext>
                  </a:extLst>
                </a:gridCol>
                <a:gridCol w="1280160">
                  <a:extLst>
                    <a:ext uri="{9D8B030D-6E8A-4147-A177-3AD203B41FA5}">
                      <a16:colId xmlns:a16="http://schemas.microsoft.com/office/drawing/2014/main" val="198579694"/>
                    </a:ext>
                  </a:extLst>
                </a:gridCol>
                <a:gridCol w="1188720">
                  <a:extLst>
                    <a:ext uri="{9D8B030D-6E8A-4147-A177-3AD203B41FA5}">
                      <a16:colId xmlns:a16="http://schemas.microsoft.com/office/drawing/2014/main" val="151824327"/>
                    </a:ext>
                  </a:extLst>
                </a:gridCol>
                <a:gridCol w="1069848">
                  <a:extLst>
                    <a:ext uri="{9D8B030D-6E8A-4147-A177-3AD203B41FA5}">
                      <a16:colId xmlns:a16="http://schemas.microsoft.com/office/drawing/2014/main" val="2977424832"/>
                    </a:ext>
                  </a:extLst>
                </a:gridCol>
                <a:gridCol w="1353312">
                  <a:extLst>
                    <a:ext uri="{9D8B030D-6E8A-4147-A177-3AD203B41FA5}">
                      <a16:colId xmlns:a16="http://schemas.microsoft.com/office/drawing/2014/main" val="4046171905"/>
                    </a:ext>
                  </a:extLst>
                </a:gridCol>
                <a:gridCol w="996696">
                  <a:extLst>
                    <a:ext uri="{9D8B030D-6E8A-4147-A177-3AD203B41FA5}">
                      <a16:colId xmlns:a16="http://schemas.microsoft.com/office/drawing/2014/main" val="3253556755"/>
                    </a:ext>
                  </a:extLst>
                </a:gridCol>
                <a:gridCol w="3163823">
                  <a:extLst>
                    <a:ext uri="{9D8B030D-6E8A-4147-A177-3AD203B41FA5}">
                      <a16:colId xmlns:a16="http://schemas.microsoft.com/office/drawing/2014/main" val="1574475124"/>
                    </a:ext>
                  </a:extLst>
                </a:gridCol>
              </a:tblGrid>
              <a:tr h="491157"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Model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1" i="0" u="none" strike="noStrike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Accuracy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1" i="0" u="none" strike="noStrike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Precision (Class 0)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1" i="0" u="none" strike="noStrike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Recall (Class 0)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F1 (Class 0)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1" i="0" u="none" strike="noStrike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Recall (Class 1)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1" i="0" u="none" strike="noStrike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ROC-AUC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1" i="0" u="none" strike="noStrike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Notes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17076836"/>
                  </a:ext>
                </a:extLst>
              </a:tr>
              <a:tr h="491157"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Logistic Regression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0.9378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0.5146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0.123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0.1985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0.9923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0.829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Interpretable, very high recall on Class 1, weak on minority (Class 0)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813345263"/>
                  </a:ext>
                </a:extLst>
              </a:tr>
              <a:tr h="491157"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XGBoost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0.9354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0.4517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0.145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0.2195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0.9882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0.821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Best balance between recall &amp; F1, good generalization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1684964"/>
                  </a:ext>
                </a:extLst>
              </a:tr>
              <a:tr h="491157"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Gradient Boosting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0.9376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0.5082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0.124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0.1994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0.992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0.845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Strong ROC-AUC, still weak Class 0 recall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29156476"/>
                  </a:ext>
                </a:extLst>
              </a:tr>
              <a:tr h="491157"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Random Forest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0.9376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0.5068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0.111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0.1821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0.9928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0.826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Robust baseline, strong Class 1 performance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74100317"/>
                  </a:ext>
                </a:extLst>
              </a:tr>
              <a:tr h="491157"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SVM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0.9374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0.507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Completely ignored Class 0, not suitable for imbalanced data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719532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892916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354E0B0-D7F6-3F0E-36A5-D1B67E42AB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2530E7-0714-41E2-6364-25F05127D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3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Experimenting Different Scalers</a:t>
            </a:r>
          </a:p>
        </p:txBody>
      </p:sp>
      <p:pic>
        <p:nvPicPr>
          <p:cNvPr id="7" name="Content Placeholder 6" descr="A group of blue and orange bars&#10;&#10;AI-generated content may be incorrect.">
            <a:extLst>
              <a:ext uri="{FF2B5EF4-FFF2-40B4-BE49-F238E27FC236}">
                <a16:creationId xmlns:a16="http://schemas.microsoft.com/office/drawing/2014/main" id="{44572BF4-29A2-142F-288A-7C26BAAA51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57600" y="496827"/>
            <a:ext cx="8534400" cy="6102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35285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5AF64-6A1A-442B-96BA-1C3B44FBD0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F7DE7E8-563B-ABEC-1FB0-386236C80C79}"/>
              </a:ext>
            </a:extLst>
          </p:cNvPr>
          <p:cNvSpPr txBox="1"/>
          <p:nvPr/>
        </p:nvSpPr>
        <p:spPr>
          <a:xfrm>
            <a:off x="222421" y="358346"/>
            <a:ext cx="76279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Modeling Considerations</a:t>
            </a:r>
            <a:endParaRPr lang="en-US" sz="5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914030-283D-812B-1A45-49EC72151017}"/>
              </a:ext>
            </a:extLst>
          </p:cNvPr>
          <p:cNvSpPr txBox="1"/>
          <p:nvPr/>
        </p:nvSpPr>
        <p:spPr>
          <a:xfrm>
            <a:off x="420128" y="1519881"/>
            <a:ext cx="1164006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Outliers</a:t>
            </a:r>
            <a:r>
              <a:rPr lang="en-US" dirty="0"/>
              <a:t> in features (Premium, Income, Age, Tenure, Underwriting Score) were found to be </a:t>
            </a:r>
            <a:r>
              <a:rPr lang="en-US" b="1" dirty="0"/>
              <a:t>valid</a:t>
            </a:r>
          </a:p>
          <a:p>
            <a:r>
              <a:rPr lang="en-US" b="1" dirty="0"/>
              <a:t>	 business cases</a:t>
            </a:r>
            <a:r>
              <a:rPr lang="en-US" dirty="0"/>
              <a:t> → retained</a:t>
            </a:r>
          </a:p>
          <a:p>
            <a:endParaRPr lang="en-US" dirty="0"/>
          </a:p>
          <a:p>
            <a:r>
              <a:rPr lang="en-US" b="1" dirty="0"/>
              <a:t>Statistical models</a:t>
            </a:r>
            <a:r>
              <a:rPr lang="en-US" dirty="0"/>
              <a:t> (e.g., Logistic Regression) may underperform due to sensitivity to outliers and linear 	assumptions</a:t>
            </a:r>
          </a:p>
          <a:p>
            <a:endParaRPr lang="en-US" b="1" dirty="0"/>
          </a:p>
          <a:p>
            <a:r>
              <a:rPr lang="en-US" b="1" dirty="0"/>
              <a:t>Tree-based ensemble models</a:t>
            </a:r>
            <a:r>
              <a:rPr lang="en-US" dirty="0"/>
              <a:t> (Random Forest, </a:t>
            </a:r>
            <a:r>
              <a:rPr lang="en-US" dirty="0" err="1"/>
              <a:t>XGBoost</a:t>
            </a:r>
            <a:r>
              <a:rPr lang="en-US" dirty="0"/>
              <a:t>, Gradient Boosting) are better suited → can 	handle 	outliers, class imbalance, and non-linear feature interactions</a:t>
            </a:r>
          </a:p>
          <a:p>
            <a:r>
              <a:rPr lang="en-US" dirty="0"/>
              <a:t>	 We still implemented </a:t>
            </a:r>
            <a:r>
              <a:rPr lang="en-US" b="1" dirty="0"/>
              <a:t>multiple models</a:t>
            </a:r>
            <a:r>
              <a:rPr lang="en-US" dirty="0"/>
              <a:t> for benchmarking and fairness, but tree-based 	approaches 	are </a:t>
            </a:r>
            <a:r>
              <a:rPr lang="en-US" b="1" dirty="0"/>
              <a:t>expected to perform best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00420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1FFD46-FDEE-3CEB-F224-D819EEBDC7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3721753-68C9-C83B-CF0A-4359A24944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917" y="4572489"/>
            <a:ext cx="7119615" cy="158104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BB317E5-2B26-243E-1BDA-8A2CBCB74D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533" y="1681343"/>
            <a:ext cx="7367797" cy="168666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AB197FD-B5AB-CC45-FFE5-95D5C28F44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254" y="3200554"/>
            <a:ext cx="6413244" cy="13595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02E6E0D-68ED-2095-EEF5-0283A960D7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8117" y="2319408"/>
            <a:ext cx="2912812" cy="346355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8448E0-F7DA-CF1F-BABB-71CADA88C0E1}"/>
              </a:ext>
            </a:extLst>
          </p:cNvPr>
          <p:cNvSpPr txBox="1"/>
          <p:nvPr/>
        </p:nvSpPr>
        <p:spPr>
          <a:xfrm>
            <a:off x="914400" y="737301"/>
            <a:ext cx="71196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/>
              <a:t>Industry Evidence</a:t>
            </a:r>
          </a:p>
        </p:txBody>
      </p:sp>
    </p:spTree>
    <p:extLst>
      <p:ext uri="{BB962C8B-B14F-4D97-AF65-F5344CB8AC3E}">
        <p14:creationId xmlns:p14="http://schemas.microsoft.com/office/powerpoint/2010/main" val="37590995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63C1D0-EE02-5CA4-E96B-2FFB9F34B7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B87A4BA-28B5-F4B6-FFC2-54DE9DF1BF7F}"/>
              </a:ext>
            </a:extLst>
          </p:cNvPr>
          <p:cNvSpPr txBox="1"/>
          <p:nvPr/>
        </p:nvSpPr>
        <p:spPr>
          <a:xfrm>
            <a:off x="194619" y="224115"/>
            <a:ext cx="11704938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endParaRPr lang="en-US" sz="2400" b="1" dirty="0"/>
          </a:p>
          <a:p>
            <a:pPr>
              <a:buNone/>
            </a:pPr>
            <a:r>
              <a:rPr lang="en-US" sz="2400" b="1" dirty="0"/>
              <a:t>The Aim</a:t>
            </a:r>
            <a:endParaRPr lang="en-US" b="1" dirty="0"/>
          </a:p>
          <a:p>
            <a:pPr lvl="1"/>
            <a:r>
              <a:rPr lang="en-US" dirty="0"/>
              <a:t>To build a machine learning–based system that predicts the likelihood of customers renewing their insurance policies, enabling proactive engagement and improved retention.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US" sz="2400" b="1" dirty="0"/>
              <a:t>The Roadmap</a:t>
            </a:r>
            <a:endParaRPr lang="en-US" b="1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Gather and structure historical customer and policy data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Engineer meaningful signals to capture behavioral and transactional patterns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Explore and analyze renewal trends through data visualization and EDA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Build and evaluate predictive models (Logistic Regression, Random Forest, </a:t>
            </a:r>
            <a:r>
              <a:rPr lang="en-US" dirty="0" err="1"/>
              <a:t>XGBoost</a:t>
            </a:r>
            <a:r>
              <a:rPr lang="en-US" dirty="0"/>
              <a:t>, Neural Networks)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Compare model performance using metrics like </a:t>
            </a:r>
            <a:r>
              <a:rPr lang="en-US" b="1" dirty="0"/>
              <a:t>Recall, F1-score, Precision, and PR-AUC</a:t>
            </a: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Identify key factors influencing renewal decisions through feature importance and explainability methods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Provide actionable insights for retention campaigns and customer communication strategies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Validate predictions through pilot testing with real customer segments to assess business impact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None/>
            </a:pPr>
            <a:r>
              <a:rPr lang="en-US" sz="2400" b="1" dirty="0"/>
              <a:t>The Outcome</a:t>
            </a:r>
            <a:endParaRPr lang="en-US" b="1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Reliable predictions of renewal likelihood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Early identification of at-risk customers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Data-driven strategies for retention and engagement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Strengthened customer trust and sustainable business growth</a:t>
            </a:r>
          </a:p>
        </p:txBody>
      </p:sp>
    </p:spTree>
    <p:extLst>
      <p:ext uri="{BB962C8B-B14F-4D97-AF65-F5344CB8AC3E}">
        <p14:creationId xmlns:p14="http://schemas.microsoft.com/office/powerpoint/2010/main" val="37231937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A150EC-18B1-3D75-3F86-9300FBFB97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605C96E-DF81-E5D2-20E3-DED386A247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0105" y="188034"/>
            <a:ext cx="8651790" cy="6481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0834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E6CAD3-647F-EEBA-87AF-BCB3ABB987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69A9281-753A-7D7B-162C-7A15A426E8CC}"/>
              </a:ext>
            </a:extLst>
          </p:cNvPr>
          <p:cNvSpPr txBox="1"/>
          <p:nvPr/>
        </p:nvSpPr>
        <p:spPr>
          <a:xfrm>
            <a:off x="6640860" y="891386"/>
            <a:ext cx="5361803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🚀 Next Steps</a:t>
            </a:r>
          </a:p>
          <a:p>
            <a:r>
              <a:rPr lang="en-US" b="1" dirty="0"/>
              <a:t>Data Readiness for Modeling</a:t>
            </a:r>
            <a:endParaRPr lang="en-US" dirty="0"/>
          </a:p>
          <a:p>
            <a:pPr lvl="1"/>
            <a:r>
              <a:rPr lang="en-US" dirty="0"/>
              <a:t>Finalize train-validation-test splits</a:t>
            </a:r>
          </a:p>
          <a:p>
            <a:pPr lvl="1"/>
            <a:r>
              <a:rPr lang="en-US" dirty="0"/>
              <a:t>Ensure scaling/normalization if required</a:t>
            </a:r>
          </a:p>
          <a:p>
            <a:pPr lvl="1"/>
            <a:endParaRPr lang="en-US" dirty="0"/>
          </a:p>
          <a:p>
            <a:r>
              <a:rPr lang="en-US" b="1" dirty="0"/>
              <a:t>Model Development &amp; Tuning</a:t>
            </a:r>
            <a:endParaRPr lang="en-US" dirty="0"/>
          </a:p>
          <a:p>
            <a:pPr lvl="1"/>
            <a:r>
              <a:rPr lang="en-US" dirty="0"/>
              <a:t>Train and evaluate models (</a:t>
            </a:r>
            <a:r>
              <a:rPr lang="en-US" dirty="0" err="1"/>
              <a:t>LogReg</a:t>
            </a:r>
            <a:r>
              <a:rPr lang="en-US" dirty="0"/>
              <a:t>, Random Forest, </a:t>
            </a:r>
            <a:r>
              <a:rPr lang="en-US" dirty="0" err="1"/>
              <a:t>XGBoost</a:t>
            </a:r>
            <a:r>
              <a:rPr lang="en-US" dirty="0"/>
              <a:t>, Neural Nets)</a:t>
            </a:r>
          </a:p>
          <a:p>
            <a:pPr lvl="1"/>
            <a:r>
              <a:rPr lang="en-US" dirty="0"/>
              <a:t>Cross-validation and recursive feature elimination</a:t>
            </a:r>
          </a:p>
          <a:p>
            <a:pPr lvl="1"/>
            <a:r>
              <a:rPr lang="en-US" dirty="0"/>
              <a:t>Feature importance and explainability (e.g., SHAP)</a:t>
            </a:r>
          </a:p>
          <a:p>
            <a:pPr lvl="1"/>
            <a:r>
              <a:rPr lang="en-US" dirty="0"/>
              <a:t>Hyperparameter tuning and optimization</a:t>
            </a:r>
          </a:p>
          <a:p>
            <a:pPr lvl="1"/>
            <a:endParaRPr lang="en-US" dirty="0"/>
          </a:p>
          <a:p>
            <a:r>
              <a:rPr lang="en-US" b="1" dirty="0"/>
              <a:t>Model Comparison &amp; Reporting</a:t>
            </a:r>
            <a:endParaRPr lang="en-US" dirty="0"/>
          </a:p>
          <a:p>
            <a:pPr lvl="1"/>
            <a:r>
              <a:rPr lang="en-US" dirty="0"/>
              <a:t>Compare models using Recall, F1, Precision, and PR-AUC</a:t>
            </a:r>
          </a:p>
          <a:p>
            <a:pPr lvl="1"/>
            <a:r>
              <a:rPr lang="en-US" dirty="0"/>
              <a:t>Select best-performing model</a:t>
            </a:r>
          </a:p>
          <a:p>
            <a:pPr lvl="1"/>
            <a:r>
              <a:rPr lang="en-US" dirty="0"/>
              <a:t>Document findings and business insights</a:t>
            </a:r>
          </a:p>
          <a:p>
            <a:pPr>
              <a:buNone/>
            </a:pP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7AE5A2-7776-0FE7-7194-679C32225B90}"/>
              </a:ext>
            </a:extLst>
          </p:cNvPr>
          <p:cNvSpPr txBox="1"/>
          <p:nvPr/>
        </p:nvSpPr>
        <p:spPr>
          <a:xfrm>
            <a:off x="734198" y="-19593"/>
            <a:ext cx="49593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/>
              <a:t>Scope &amp; Status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086BCA-7DA3-E479-2B6C-988DE67B6F15}"/>
              </a:ext>
            </a:extLst>
          </p:cNvPr>
          <p:cNvSpPr txBox="1"/>
          <p:nvPr/>
        </p:nvSpPr>
        <p:spPr>
          <a:xfrm>
            <a:off x="734198" y="903737"/>
            <a:ext cx="5197046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✅ Work Completed</a:t>
            </a:r>
          </a:p>
          <a:p>
            <a:r>
              <a:rPr lang="en-US" b="1" dirty="0"/>
              <a:t>Data Loading and Preparation</a:t>
            </a:r>
            <a:endParaRPr lang="en-US" dirty="0"/>
          </a:p>
          <a:p>
            <a:pPr lvl="1"/>
            <a:r>
              <a:rPr lang="en-US" dirty="0"/>
              <a:t>Imported customer and policy datasets</a:t>
            </a:r>
          </a:p>
          <a:p>
            <a:pPr lvl="1"/>
            <a:r>
              <a:rPr lang="en-US" dirty="0"/>
              <a:t>Performed sampling and balancing</a:t>
            </a:r>
          </a:p>
          <a:p>
            <a:pPr lvl="1"/>
            <a:endParaRPr lang="en-US" dirty="0"/>
          </a:p>
          <a:p>
            <a:r>
              <a:rPr lang="en-US" b="1" dirty="0"/>
              <a:t>Data Preprocessing</a:t>
            </a:r>
            <a:endParaRPr lang="en-US" dirty="0"/>
          </a:p>
          <a:p>
            <a:pPr lvl="1"/>
            <a:r>
              <a:rPr lang="en-US" dirty="0"/>
              <a:t>Corrected data types</a:t>
            </a:r>
          </a:p>
          <a:p>
            <a:pPr lvl="1"/>
            <a:r>
              <a:rPr lang="en-US" dirty="0"/>
              <a:t>Handled missing values</a:t>
            </a:r>
          </a:p>
          <a:p>
            <a:pPr lvl="1"/>
            <a:r>
              <a:rPr lang="en-US" dirty="0"/>
              <a:t>Detected and treated outliers</a:t>
            </a:r>
          </a:p>
          <a:p>
            <a:pPr lvl="1"/>
            <a:r>
              <a:rPr lang="en-US" dirty="0"/>
              <a:t>Encoded categorical variables</a:t>
            </a:r>
          </a:p>
          <a:p>
            <a:pPr lvl="1"/>
            <a:r>
              <a:rPr lang="en-US" dirty="0"/>
              <a:t>Addressed class imbalance</a:t>
            </a:r>
          </a:p>
          <a:p>
            <a:pPr lvl="1"/>
            <a:endParaRPr lang="en-US" dirty="0"/>
          </a:p>
          <a:p>
            <a:r>
              <a:rPr lang="en-US" b="1" dirty="0"/>
              <a:t>Exploratory Data Analysis (EDA)</a:t>
            </a:r>
            <a:endParaRPr lang="en-US" dirty="0"/>
          </a:p>
          <a:p>
            <a:pPr lvl="1"/>
            <a:r>
              <a:rPr lang="en-US" dirty="0"/>
              <a:t>Visualized renewal trends</a:t>
            </a:r>
          </a:p>
          <a:p>
            <a:pPr lvl="1"/>
            <a:r>
              <a:rPr lang="en-US" dirty="0"/>
              <a:t>Performed correlation analysis</a:t>
            </a:r>
          </a:p>
          <a:p>
            <a:pPr lvl="1"/>
            <a:r>
              <a:rPr lang="en-US" dirty="0"/>
              <a:t>Identified key influencing variables</a:t>
            </a:r>
          </a:p>
          <a:p>
            <a:pPr lvl="1"/>
            <a:endParaRPr lang="en-US" dirty="0"/>
          </a:p>
          <a:p>
            <a:r>
              <a:rPr lang="en-US" b="1" dirty="0"/>
              <a:t>Feature Engineering</a:t>
            </a:r>
            <a:endParaRPr lang="en-US" dirty="0"/>
          </a:p>
          <a:p>
            <a:pPr lvl="1"/>
            <a:r>
              <a:rPr lang="en-US" dirty="0"/>
              <a:t>Derive new variables </a:t>
            </a:r>
          </a:p>
          <a:p>
            <a:pPr lvl="1"/>
            <a:r>
              <a:rPr lang="en-US" dirty="0"/>
              <a:t>Transform behavioral data into model-ready features</a:t>
            </a:r>
          </a:p>
          <a:p>
            <a:pPr lvl="1"/>
            <a:endParaRPr lang="en-US" dirty="0"/>
          </a:p>
          <a:p>
            <a:pPr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524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4F0BB5B-FF2D-6BCD-14DA-E3C95E10AE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087520B-589E-9E64-D9F0-ADD5A8EB8B15}"/>
              </a:ext>
            </a:extLst>
          </p:cNvPr>
          <p:cNvSpPr txBox="1"/>
          <p:nvPr/>
        </p:nvSpPr>
        <p:spPr>
          <a:xfrm>
            <a:off x="838200" y="184805"/>
            <a:ext cx="10515600" cy="15058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Influencing</a:t>
            </a:r>
            <a:r>
              <a:rPr lang="en-US" sz="52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Factors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BC59B9-E81C-850C-A245-DA889DC46CF8}"/>
              </a:ext>
            </a:extLst>
          </p:cNvPr>
          <p:cNvSpPr txBox="1"/>
          <p:nvPr/>
        </p:nvSpPr>
        <p:spPr>
          <a:xfrm>
            <a:off x="2626242" y="143539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4C857F1-AC7A-A75A-56CF-9A32B4C530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8505285"/>
              </p:ext>
            </p:extLst>
          </p:nvPr>
        </p:nvGraphicFramePr>
        <p:xfrm>
          <a:off x="906439" y="1845426"/>
          <a:ext cx="10376069" cy="4450309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3724781">
                  <a:extLst>
                    <a:ext uri="{9D8B030D-6E8A-4147-A177-3AD203B41FA5}">
                      <a16:colId xmlns:a16="http://schemas.microsoft.com/office/drawing/2014/main" val="3494804931"/>
                    </a:ext>
                  </a:extLst>
                </a:gridCol>
                <a:gridCol w="4182416">
                  <a:extLst>
                    <a:ext uri="{9D8B030D-6E8A-4147-A177-3AD203B41FA5}">
                      <a16:colId xmlns:a16="http://schemas.microsoft.com/office/drawing/2014/main" val="2792411866"/>
                    </a:ext>
                  </a:extLst>
                </a:gridCol>
                <a:gridCol w="2468872">
                  <a:extLst>
                    <a:ext uri="{9D8B030D-6E8A-4147-A177-3AD203B41FA5}">
                      <a16:colId xmlns:a16="http://schemas.microsoft.com/office/drawing/2014/main" val="35668208"/>
                    </a:ext>
                  </a:extLst>
                </a:gridCol>
              </a:tblGrid>
              <a:tr h="42754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900" b="1"/>
                        <a:t>Category</a:t>
                      </a:r>
                      <a:endParaRPr lang="en-US" sz="1900"/>
                    </a:p>
                  </a:txBody>
                  <a:tcPr marL="97168" marR="97168" marT="48584" marB="4858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900" b="1"/>
                        <a:t>Features</a:t>
                      </a:r>
                      <a:endParaRPr lang="en-US" sz="1900"/>
                    </a:p>
                  </a:txBody>
                  <a:tcPr marL="97168" marR="97168" marT="48584" marB="4858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900" b="1"/>
                        <a:t>Dtype</a:t>
                      </a:r>
                      <a:endParaRPr lang="en-US" sz="1900"/>
                    </a:p>
                  </a:txBody>
                  <a:tcPr marL="97168" marR="97168" marT="48584" marB="48584" anchor="ctr"/>
                </a:tc>
                <a:extLst>
                  <a:ext uri="{0D108BD9-81ED-4DB2-BD59-A6C34878D82A}">
                    <a16:rowId xmlns:a16="http://schemas.microsoft.com/office/drawing/2014/main" val="1368590993"/>
                  </a:ext>
                </a:extLst>
              </a:tr>
              <a:tr h="42754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900"/>
                        <a:t>Customer Demographics</a:t>
                      </a:r>
                    </a:p>
                  </a:txBody>
                  <a:tcPr marL="97168" marR="97168" marT="48584" marB="4858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900"/>
                        <a:t>age_in_days, Income</a:t>
                      </a:r>
                    </a:p>
                  </a:txBody>
                  <a:tcPr marL="97168" marR="97168" marT="48584" marB="4858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900"/>
                        <a:t>Numeric</a:t>
                      </a:r>
                    </a:p>
                  </a:txBody>
                  <a:tcPr marL="97168" marR="97168" marT="48584" marB="48584" anchor="ctr"/>
                </a:tc>
                <a:extLst>
                  <a:ext uri="{0D108BD9-81ED-4DB2-BD59-A6C34878D82A}">
                    <a16:rowId xmlns:a16="http://schemas.microsoft.com/office/drawing/2014/main" val="3735085160"/>
                  </a:ext>
                </a:extLst>
              </a:tr>
              <a:tr h="159355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900"/>
                        <a:t>Payment Behavior</a:t>
                      </a:r>
                    </a:p>
                  </a:txBody>
                  <a:tcPr marL="97168" marR="97168" marT="48584" marB="4858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900"/>
                        <a:t>perc_premium_paid_by_cash_credit, Count_3-6_months_late, Count_6-12_months_late, Count_more_than_12_months_late, no_of_premiums_paid</a:t>
                      </a:r>
                    </a:p>
                  </a:txBody>
                  <a:tcPr marL="97168" marR="97168" marT="48584" marB="4858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900"/>
                        <a:t>Numeric</a:t>
                      </a:r>
                    </a:p>
                  </a:txBody>
                  <a:tcPr marL="97168" marR="97168" marT="48584" marB="48584" anchor="ctr"/>
                </a:tc>
                <a:extLst>
                  <a:ext uri="{0D108BD9-81ED-4DB2-BD59-A6C34878D82A}">
                    <a16:rowId xmlns:a16="http://schemas.microsoft.com/office/drawing/2014/main" val="1845247400"/>
                  </a:ext>
                </a:extLst>
              </a:tr>
              <a:tr h="42754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900"/>
                        <a:t>Risk &amp; Underwriting Factors</a:t>
                      </a:r>
                    </a:p>
                  </a:txBody>
                  <a:tcPr marL="97168" marR="97168" marT="48584" marB="4858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900"/>
                        <a:t>application_underwriting_score</a:t>
                      </a:r>
                    </a:p>
                  </a:txBody>
                  <a:tcPr marL="97168" marR="97168" marT="48584" marB="4858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900"/>
                        <a:t>Numeric</a:t>
                      </a:r>
                    </a:p>
                  </a:txBody>
                  <a:tcPr marL="97168" marR="97168" marT="48584" marB="48584" anchor="ctr"/>
                </a:tc>
                <a:extLst>
                  <a:ext uri="{0D108BD9-81ED-4DB2-BD59-A6C34878D82A}">
                    <a16:rowId xmlns:a16="http://schemas.microsoft.com/office/drawing/2014/main" val="2236801405"/>
                  </a:ext>
                </a:extLst>
              </a:tr>
              <a:tr h="42754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900"/>
                        <a:t>Policy Attributes</a:t>
                      </a:r>
                    </a:p>
                  </a:txBody>
                  <a:tcPr marL="97168" marR="97168" marT="48584" marB="4858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900"/>
                        <a:t>premium</a:t>
                      </a:r>
                    </a:p>
                  </a:txBody>
                  <a:tcPr marL="97168" marR="97168" marT="48584" marB="4858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900"/>
                        <a:t>Numeric</a:t>
                      </a:r>
                    </a:p>
                  </a:txBody>
                  <a:tcPr marL="97168" marR="97168" marT="48584" marB="48584" anchor="ctr"/>
                </a:tc>
                <a:extLst>
                  <a:ext uri="{0D108BD9-81ED-4DB2-BD59-A6C34878D82A}">
                    <a16:rowId xmlns:a16="http://schemas.microsoft.com/office/drawing/2014/main" val="2722762354"/>
                  </a:ext>
                </a:extLst>
              </a:tr>
              <a:tr h="71904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900"/>
                        <a:t>Distribution &amp; Geography</a:t>
                      </a:r>
                    </a:p>
                  </a:txBody>
                  <a:tcPr marL="97168" marR="97168" marT="48584" marB="4858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900"/>
                        <a:t>sourcing_channel, residence_area_type</a:t>
                      </a:r>
                    </a:p>
                  </a:txBody>
                  <a:tcPr marL="97168" marR="97168" marT="48584" marB="4858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900"/>
                        <a:t>Categorical</a:t>
                      </a:r>
                    </a:p>
                  </a:txBody>
                  <a:tcPr marL="97168" marR="97168" marT="48584" marB="48584" anchor="ctr"/>
                </a:tc>
                <a:extLst>
                  <a:ext uri="{0D108BD9-81ED-4DB2-BD59-A6C34878D82A}">
                    <a16:rowId xmlns:a16="http://schemas.microsoft.com/office/drawing/2014/main" val="696712329"/>
                  </a:ext>
                </a:extLst>
              </a:tr>
              <a:tr h="42754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900"/>
                        <a:t>Target Variable</a:t>
                      </a:r>
                    </a:p>
                  </a:txBody>
                  <a:tcPr marL="97168" marR="97168" marT="48584" marB="4858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900"/>
                        <a:t>renewal</a:t>
                      </a:r>
                    </a:p>
                  </a:txBody>
                  <a:tcPr marL="97168" marR="97168" marT="48584" marB="4858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900" dirty="0"/>
                        <a:t>Binary</a:t>
                      </a:r>
                    </a:p>
                  </a:txBody>
                  <a:tcPr marL="97168" marR="97168" marT="48584" marB="48584" anchor="ctr"/>
                </a:tc>
                <a:extLst>
                  <a:ext uri="{0D108BD9-81ED-4DB2-BD59-A6C34878D82A}">
                    <a16:rowId xmlns:a16="http://schemas.microsoft.com/office/drawing/2014/main" val="41663977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506615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3896CC9-15DE-9129-A2EF-11BC0F81F7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59AB4C8-9178-4F7A-8404-6890510B5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BA3B069-D272-A4E5-A308-F6CA6BC3F26E}"/>
              </a:ext>
            </a:extLst>
          </p:cNvPr>
          <p:cNvSpPr txBox="1"/>
          <p:nvPr/>
        </p:nvSpPr>
        <p:spPr>
          <a:xfrm>
            <a:off x="638881" y="457201"/>
            <a:ext cx="10909640" cy="18326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Missing but Important Renewal Factors</a:t>
            </a:r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id="{4CFDFB37-4BC7-42C6-915D-A6609139B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2343912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156B88-558C-29E5-3D98-ED2594A0F719}"/>
              </a:ext>
            </a:extLst>
          </p:cNvPr>
          <p:cNvSpPr txBox="1"/>
          <p:nvPr/>
        </p:nvSpPr>
        <p:spPr>
          <a:xfrm>
            <a:off x="1988288" y="156298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9EB339-35F5-FC56-FB1B-7BF643F1E279}"/>
              </a:ext>
            </a:extLst>
          </p:cNvPr>
          <p:cNvSpPr txBox="1"/>
          <p:nvPr/>
        </p:nvSpPr>
        <p:spPr>
          <a:xfrm>
            <a:off x="2140688" y="171538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BAD8FE0-F3F4-2E83-373D-2F7A36C3BB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8553181"/>
              </p:ext>
            </p:extLst>
          </p:nvPr>
        </p:nvGraphicFramePr>
        <p:xfrm>
          <a:off x="1086894" y="2805220"/>
          <a:ext cx="10015163" cy="3102865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620371">
                  <a:extLst>
                    <a:ext uri="{9D8B030D-6E8A-4147-A177-3AD203B41FA5}">
                      <a16:colId xmlns:a16="http://schemas.microsoft.com/office/drawing/2014/main" val="1527368676"/>
                    </a:ext>
                  </a:extLst>
                </a:gridCol>
                <a:gridCol w="6394792">
                  <a:extLst>
                    <a:ext uri="{9D8B030D-6E8A-4147-A177-3AD203B41FA5}">
                      <a16:colId xmlns:a16="http://schemas.microsoft.com/office/drawing/2014/main" val="1141655969"/>
                    </a:ext>
                  </a:extLst>
                </a:gridCol>
              </a:tblGrid>
              <a:tr h="41149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b="1" cap="none" spc="0">
                          <a:solidFill>
                            <a:schemeClr val="tx1"/>
                          </a:solidFill>
                        </a:rPr>
                        <a:t>Factor</a:t>
                      </a:r>
                      <a:endParaRPr lang="en-US" sz="1500" cap="none" spc="0">
                        <a:solidFill>
                          <a:schemeClr val="tx1"/>
                        </a:solidFill>
                      </a:endParaRPr>
                    </a:p>
                  </a:txBody>
                  <a:tcPr marL="0" marR="111214" marT="33364" marB="11121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b="1" cap="none" spc="0">
                          <a:solidFill>
                            <a:schemeClr val="tx1"/>
                          </a:solidFill>
                        </a:rPr>
                        <a:t>How it Influences Renewal</a:t>
                      </a:r>
                      <a:endParaRPr lang="en-US" sz="1500" cap="none" spc="0">
                        <a:solidFill>
                          <a:schemeClr val="tx1"/>
                        </a:solidFill>
                      </a:endParaRPr>
                    </a:p>
                  </a:txBody>
                  <a:tcPr marL="0" marR="111214" marT="33364" marB="11121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72210111"/>
                  </a:ext>
                </a:extLst>
              </a:tr>
              <a:tr h="63391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b="1" cap="none" spc="0">
                          <a:solidFill>
                            <a:schemeClr val="tx1"/>
                          </a:solidFill>
                        </a:rPr>
                        <a:t>Claim History</a:t>
                      </a:r>
                      <a:endParaRPr lang="en-US" sz="1500" cap="none" spc="0">
                        <a:solidFill>
                          <a:schemeClr val="tx1"/>
                        </a:solidFill>
                      </a:endParaRPr>
                    </a:p>
                  </a:txBody>
                  <a:tcPr marL="0" marR="111214" marT="33364" marB="11121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cap="none" spc="0">
                          <a:solidFill>
                            <a:schemeClr val="tx1"/>
                          </a:solidFill>
                        </a:rPr>
                        <a:t>Frequent or large claims may reduce renewal likelihood due to higher perceived risk.</a:t>
                      </a:r>
                    </a:p>
                  </a:txBody>
                  <a:tcPr marL="0" marR="111214" marT="33364" marB="11121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85481632"/>
                  </a:ext>
                </a:extLst>
              </a:tr>
              <a:tr h="41149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b="1" cap="none" spc="0">
                          <a:solidFill>
                            <a:schemeClr val="tx1"/>
                          </a:solidFill>
                        </a:rPr>
                        <a:t>Type of Insurance</a:t>
                      </a:r>
                      <a:endParaRPr lang="en-US" sz="1500" cap="none" spc="0">
                        <a:solidFill>
                          <a:schemeClr val="tx1"/>
                        </a:solidFill>
                      </a:endParaRPr>
                    </a:p>
                  </a:txBody>
                  <a:tcPr marL="0" marR="111214" marT="33364" marB="11121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cap="none" spc="0">
                          <a:solidFill>
                            <a:schemeClr val="tx1"/>
                          </a:solidFill>
                        </a:rPr>
                        <a:t>Renewal behavior differs across product lines (e.g., health vs. motor vs. life).</a:t>
                      </a:r>
                    </a:p>
                  </a:txBody>
                  <a:tcPr marL="0" marR="111214" marT="33364" marB="11121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66290185"/>
                  </a:ext>
                </a:extLst>
              </a:tr>
              <a:tr h="41149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b="1" cap="none" spc="0">
                          <a:solidFill>
                            <a:schemeClr val="tx1"/>
                          </a:solidFill>
                        </a:rPr>
                        <a:t>Gender &amp; Marital Status</a:t>
                      </a:r>
                      <a:endParaRPr lang="en-US" sz="1500" cap="none" spc="0">
                        <a:solidFill>
                          <a:schemeClr val="tx1"/>
                        </a:solidFill>
                      </a:endParaRPr>
                    </a:p>
                  </a:txBody>
                  <a:tcPr marL="0" marR="111214" marT="33364" marB="11121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cap="none" spc="0">
                          <a:solidFill>
                            <a:schemeClr val="tx1"/>
                          </a:solidFill>
                        </a:rPr>
                        <a:t>Demographics can shape risk appetite and renewal decisions.</a:t>
                      </a:r>
                    </a:p>
                  </a:txBody>
                  <a:tcPr marL="0" marR="111214" marT="33364" marB="11121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2864877"/>
                  </a:ext>
                </a:extLst>
              </a:tr>
              <a:tr h="41149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b="1" cap="none" spc="0">
                          <a:solidFill>
                            <a:schemeClr val="tx1"/>
                          </a:solidFill>
                        </a:rPr>
                        <a:t>Policy Add-ons &amp; Riders</a:t>
                      </a:r>
                      <a:endParaRPr lang="en-US" sz="1500" cap="none" spc="0">
                        <a:solidFill>
                          <a:schemeClr val="tx1"/>
                        </a:solidFill>
                      </a:endParaRPr>
                    </a:p>
                  </a:txBody>
                  <a:tcPr marL="0" marR="111214" marT="33364" marB="11121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cap="none" spc="0" dirty="0">
                          <a:solidFill>
                            <a:schemeClr val="tx1"/>
                          </a:solidFill>
                        </a:rPr>
                        <a:t>Extra benefits improve stickiness and increase renewal probability.</a:t>
                      </a:r>
                    </a:p>
                  </a:txBody>
                  <a:tcPr marL="0" marR="111214" marT="33364" marB="11121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3450805"/>
                  </a:ext>
                </a:extLst>
              </a:tr>
              <a:tr h="41149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b="1" cap="none" spc="0">
                          <a:solidFill>
                            <a:schemeClr val="tx1"/>
                          </a:solidFill>
                        </a:rPr>
                        <a:t>Customer Satisfaction</a:t>
                      </a:r>
                      <a:endParaRPr lang="en-US" sz="1500" cap="none" spc="0">
                        <a:solidFill>
                          <a:schemeClr val="tx1"/>
                        </a:solidFill>
                      </a:endParaRPr>
                    </a:p>
                  </a:txBody>
                  <a:tcPr marL="0" marR="111214" marT="33364" marB="11121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cap="none" spc="0">
                          <a:solidFill>
                            <a:schemeClr val="tx1"/>
                          </a:solidFill>
                        </a:rPr>
                        <a:t>Poor service or unresolved complaints drive non-renewals.</a:t>
                      </a:r>
                    </a:p>
                  </a:txBody>
                  <a:tcPr marL="0" marR="111214" marT="33364" marB="11121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55864255"/>
                  </a:ext>
                </a:extLst>
              </a:tr>
              <a:tr h="41149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b="1" cap="none" spc="0">
                          <a:solidFill>
                            <a:schemeClr val="tx1"/>
                          </a:solidFill>
                        </a:rPr>
                        <a:t>Competitor Switching</a:t>
                      </a:r>
                      <a:endParaRPr lang="en-US" sz="1500" cap="none" spc="0">
                        <a:solidFill>
                          <a:schemeClr val="tx1"/>
                        </a:solidFill>
                      </a:endParaRPr>
                    </a:p>
                  </a:txBody>
                  <a:tcPr marL="0" marR="111214" marT="33364" marB="11121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cap="none" spc="0" dirty="0">
                          <a:solidFill>
                            <a:schemeClr val="tx1"/>
                          </a:solidFill>
                        </a:rPr>
                        <a:t>Availability of cheaper/better alternatives can cause churn.</a:t>
                      </a:r>
                    </a:p>
                  </a:txBody>
                  <a:tcPr marL="0" marR="111214" marT="33364" marB="11121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857135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949755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2001</TotalTime>
  <Words>3101</Words>
  <Application>Microsoft Office PowerPoint</Application>
  <PresentationFormat>Widescreen</PresentationFormat>
  <Paragraphs>513</Paragraphs>
  <Slides>38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5" baseType="lpstr">
      <vt:lpstr>Aptos</vt:lpstr>
      <vt:lpstr>Aptos Display</vt:lpstr>
      <vt:lpstr>Aptos Narrow</vt:lpstr>
      <vt:lpstr>Arial</vt:lpstr>
      <vt:lpstr>Cambria Math</vt:lpstr>
      <vt:lpstr>Courier New</vt:lpstr>
      <vt:lpstr>Office Theme</vt:lpstr>
      <vt:lpstr>Insurance Renewal Prediction – Group 12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Models Trained &amp; Evaluated(Untouched Data)</vt:lpstr>
      <vt:lpstr>Models Trained &amp; Evaluated(over sampled data)</vt:lpstr>
      <vt:lpstr>Experimenting Different Scalers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Thrilok Attota</dc:creator>
  <cp:lastModifiedBy>Yaswanth Reddy Dasari</cp:lastModifiedBy>
  <cp:revision>22</cp:revision>
  <dcterms:created xsi:type="dcterms:W3CDTF">2025-09-21T15:21:43Z</dcterms:created>
  <dcterms:modified xsi:type="dcterms:W3CDTF">2025-09-24T13:37:49Z</dcterms:modified>
</cp:coreProperties>
</file>